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984" r:id="rId1"/>
  </p:sldMasterIdLst>
  <p:notesMasterIdLst>
    <p:notesMasterId r:id="rId10"/>
  </p:notesMasterIdLst>
  <p:handoutMasterIdLst>
    <p:handoutMasterId r:id="rId11"/>
  </p:handoutMasterIdLst>
  <p:sldIdLst>
    <p:sldId id="294" r:id="rId2"/>
    <p:sldId id="333" r:id="rId3"/>
    <p:sldId id="352" r:id="rId4"/>
    <p:sldId id="354" r:id="rId5"/>
    <p:sldId id="349" r:id="rId6"/>
    <p:sldId id="334" r:id="rId7"/>
    <p:sldId id="356" r:id="rId8"/>
    <p:sldId id="355" r:id="rId9"/>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Century Schoolbook" pitchFamily="18" charset="0"/>
        <a:ea typeface="+mn-ea"/>
        <a:cs typeface="Arial" charset="0"/>
      </a:defRPr>
    </a:lvl1pPr>
    <a:lvl2pPr marL="457200" algn="l" rtl="0" eaLnBrk="0" fontAlgn="base" hangingPunct="0">
      <a:spcBef>
        <a:spcPct val="0"/>
      </a:spcBef>
      <a:spcAft>
        <a:spcPct val="0"/>
      </a:spcAft>
      <a:defRPr kern="1200">
        <a:solidFill>
          <a:schemeClr val="tx1"/>
        </a:solidFill>
        <a:latin typeface="Century Schoolbook" pitchFamily="18" charset="0"/>
        <a:ea typeface="+mn-ea"/>
        <a:cs typeface="Arial" charset="0"/>
      </a:defRPr>
    </a:lvl2pPr>
    <a:lvl3pPr marL="914400" algn="l" rtl="0" eaLnBrk="0" fontAlgn="base" hangingPunct="0">
      <a:spcBef>
        <a:spcPct val="0"/>
      </a:spcBef>
      <a:spcAft>
        <a:spcPct val="0"/>
      </a:spcAft>
      <a:defRPr kern="1200">
        <a:solidFill>
          <a:schemeClr val="tx1"/>
        </a:solidFill>
        <a:latin typeface="Century Schoolbook" pitchFamily="18" charset="0"/>
        <a:ea typeface="+mn-ea"/>
        <a:cs typeface="Arial" charset="0"/>
      </a:defRPr>
    </a:lvl3pPr>
    <a:lvl4pPr marL="1371600" algn="l" rtl="0" eaLnBrk="0" fontAlgn="base" hangingPunct="0">
      <a:spcBef>
        <a:spcPct val="0"/>
      </a:spcBef>
      <a:spcAft>
        <a:spcPct val="0"/>
      </a:spcAft>
      <a:defRPr kern="1200">
        <a:solidFill>
          <a:schemeClr val="tx1"/>
        </a:solidFill>
        <a:latin typeface="Century Schoolbook" pitchFamily="18" charset="0"/>
        <a:ea typeface="+mn-ea"/>
        <a:cs typeface="Arial" charset="0"/>
      </a:defRPr>
    </a:lvl4pPr>
    <a:lvl5pPr marL="1828800" algn="l" rtl="0" eaLnBrk="0" fontAlgn="base" hangingPunct="0">
      <a:spcBef>
        <a:spcPct val="0"/>
      </a:spcBef>
      <a:spcAft>
        <a:spcPct val="0"/>
      </a:spcAft>
      <a:defRPr kern="1200">
        <a:solidFill>
          <a:schemeClr val="tx1"/>
        </a:solidFill>
        <a:latin typeface="Century Schoolbook" pitchFamily="18" charset="0"/>
        <a:ea typeface="+mn-ea"/>
        <a:cs typeface="Arial" charset="0"/>
      </a:defRPr>
    </a:lvl5pPr>
    <a:lvl6pPr marL="2286000" algn="l" defTabSz="914400" rtl="0" eaLnBrk="1" latinLnBrk="0" hangingPunct="1">
      <a:defRPr kern="1200">
        <a:solidFill>
          <a:schemeClr val="tx1"/>
        </a:solidFill>
        <a:latin typeface="Century Schoolbook" pitchFamily="18" charset="0"/>
        <a:ea typeface="+mn-ea"/>
        <a:cs typeface="Arial" charset="0"/>
      </a:defRPr>
    </a:lvl6pPr>
    <a:lvl7pPr marL="2743200" algn="l" defTabSz="914400" rtl="0" eaLnBrk="1" latinLnBrk="0" hangingPunct="1">
      <a:defRPr kern="1200">
        <a:solidFill>
          <a:schemeClr val="tx1"/>
        </a:solidFill>
        <a:latin typeface="Century Schoolbook" pitchFamily="18" charset="0"/>
        <a:ea typeface="+mn-ea"/>
        <a:cs typeface="Arial" charset="0"/>
      </a:defRPr>
    </a:lvl7pPr>
    <a:lvl8pPr marL="3200400" algn="l" defTabSz="914400" rtl="0" eaLnBrk="1" latinLnBrk="0" hangingPunct="1">
      <a:defRPr kern="1200">
        <a:solidFill>
          <a:schemeClr val="tx1"/>
        </a:solidFill>
        <a:latin typeface="Century Schoolbook" pitchFamily="18" charset="0"/>
        <a:ea typeface="+mn-ea"/>
        <a:cs typeface="Arial" charset="0"/>
      </a:defRPr>
    </a:lvl8pPr>
    <a:lvl9pPr marL="3657600" algn="l" defTabSz="914400" rtl="0" eaLnBrk="1" latinLnBrk="0" hangingPunct="1">
      <a:defRPr kern="1200">
        <a:solidFill>
          <a:schemeClr val="tx1"/>
        </a:solidFill>
        <a:latin typeface="Century Schoolbook"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RT Pack 25 DVDs" initials="MP2D"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EBF7"/>
    <a:srgbClr val="5B9BD5"/>
    <a:srgbClr val="EEEE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352" autoAdjust="0"/>
    <p:restoredTop sz="95934" autoAdjust="0"/>
  </p:normalViewPr>
  <p:slideViewPr>
    <p:cSldViewPr>
      <p:cViewPr>
        <p:scale>
          <a:sx n="119" d="100"/>
          <a:sy n="119" d="100"/>
        </p:scale>
        <p:origin x="-708" y="17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86" d="100"/>
        <a:sy n="18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p:cNvPr>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p:cNvPr>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eaLnBrk="1" fontAlgn="auto" hangingPunct="1">
              <a:spcBef>
                <a:spcPts val="0"/>
              </a:spcBef>
              <a:spcAft>
                <a:spcPts val="0"/>
              </a:spcAft>
              <a:defRPr sz="1200">
                <a:latin typeface="+mn-lt"/>
                <a:cs typeface="+mn-cs"/>
              </a:defRPr>
            </a:lvl1pPr>
          </a:lstStyle>
          <a:p>
            <a:pPr>
              <a:defRPr/>
            </a:pPr>
            <a:fld id="{87663433-311B-4CA8-83EA-630C7E352110}" type="datetimeFigureOut">
              <a:rPr lang="en-US"/>
              <a:pPr>
                <a:defRPr/>
              </a:pPr>
              <a:t>7/19/2019</a:t>
            </a:fld>
            <a:endParaRPr lang="en-US"/>
          </a:p>
        </p:txBody>
      </p:sp>
      <p:sp>
        <p:nvSpPr>
          <p:cNvPr id="4" name="Footer Placeholder 3">
            <a:extLst/>
          </p:cNvPr>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5" name="Slide Number Placeholder 4">
            <a:extLst/>
          </p:cNvPr>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itchFamily="34" charset="0"/>
              </a:defRPr>
            </a:lvl1pPr>
          </a:lstStyle>
          <a:p>
            <a:fld id="{FDAE1ACD-FF94-4376-83C1-781B5943D4B2}" type="slidenum">
              <a:rPr lang="en-US" altLang="en-US"/>
              <a:pPr/>
              <a:t>‹#›</a:t>
            </a:fld>
            <a:endParaRPr lang="en-US" altLang="en-US"/>
          </a:p>
        </p:txBody>
      </p:sp>
    </p:spTree>
    <p:extLst>
      <p:ext uri="{BB962C8B-B14F-4D97-AF65-F5344CB8AC3E}">
        <p14:creationId xmlns:p14="http://schemas.microsoft.com/office/powerpoint/2010/main" val="250485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cs typeface="Arial" panose="020B0604020202020204" pitchFamily="34" charset="0"/>
              </a:defRPr>
            </a:lvl1pPr>
          </a:lstStyle>
          <a:p>
            <a:pPr>
              <a:defRPr/>
            </a:pPr>
            <a:endParaRPr lang="en-US"/>
          </a:p>
        </p:txBody>
      </p:sp>
      <p:sp>
        <p:nvSpPr>
          <p:cNvPr id="3" name="Date Placeholder 2">
            <a:extLst/>
          </p:cNvPr>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cs typeface="Arial" panose="020B0604020202020204" pitchFamily="34" charset="0"/>
              </a:defRPr>
            </a:lvl1pPr>
          </a:lstStyle>
          <a:p>
            <a:pPr>
              <a:defRPr/>
            </a:pPr>
            <a:fld id="{4B2C037E-EAAB-4BFA-83A9-97CEBFD3881E}" type="datetimeFigureOut">
              <a:rPr lang="en-US"/>
              <a:pPr>
                <a:defRPr/>
              </a:pPr>
              <a:t>7/19/2019</a:t>
            </a:fld>
            <a:endParaRPr lang="en-US"/>
          </a:p>
        </p:txBody>
      </p:sp>
      <p:sp>
        <p:nvSpPr>
          <p:cNvPr id="4" name="Slide Image Placeholder 3">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p:cNvPr>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p:cNvPr>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cs typeface="Arial" panose="020B0604020202020204" pitchFamily="34" charset="0"/>
              </a:defRPr>
            </a:lvl1pPr>
          </a:lstStyle>
          <a:p>
            <a:pPr>
              <a:defRPr/>
            </a:pPr>
            <a:endParaRPr lang="en-US"/>
          </a:p>
        </p:txBody>
      </p:sp>
      <p:sp>
        <p:nvSpPr>
          <p:cNvPr id="7" name="Slide Number Placeholder 6">
            <a:extLst/>
          </p:cNvPr>
          <p:cNvSpPr>
            <a:spLocks noGrp="1"/>
          </p:cNvSpPr>
          <p:nvPr>
            <p:ph type="sldNum" sz="quarter" idx="5"/>
          </p:nvPr>
        </p:nvSpPr>
        <p:spPr>
          <a:xfrm>
            <a:off x="3970338" y="8829675"/>
            <a:ext cx="3038475" cy="46672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E5B04F14-E580-4B70-AE16-7039835B4051}" type="slidenum">
              <a:rPr lang="en-US"/>
              <a:pPr/>
              <a:t>‹#›</a:t>
            </a:fld>
            <a:endParaRPr lang="en-US"/>
          </a:p>
        </p:txBody>
      </p:sp>
    </p:spTree>
    <p:extLst>
      <p:ext uri="{BB962C8B-B14F-4D97-AF65-F5344CB8AC3E}">
        <p14:creationId xmlns:p14="http://schemas.microsoft.com/office/powerpoint/2010/main" val="18439301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a:p>
        </p:txBody>
      </p:sp>
      <p:sp>
        <p:nvSpPr>
          <p:cNvPr id="16388" name="Slide Number Placeholder 3"/>
          <p:cNvSpPr>
            <a:spLocks noGrp="1"/>
          </p:cNvSpPr>
          <p:nvPr>
            <p:ph type="sldNum" sz="quarter" idx="5"/>
          </p:nvPr>
        </p:nvSpPr>
        <p:spPr bwMode="auto">
          <a:noFill/>
          <a:ln>
            <a:miter lim="800000"/>
            <a:headEnd/>
            <a:tailEnd/>
          </a:ln>
        </p:spPr>
        <p:txBody>
          <a:bodyPr/>
          <a:lstStyle/>
          <a:p>
            <a:fld id="{9E5AEA0E-5CC9-49EC-933C-E2EE1277B63D}" type="slidenum">
              <a:rPr lang="en-US" altLang="en-US"/>
              <a:pPr/>
              <a:t>1</a:t>
            </a:fld>
            <a:endParaRPr lang="en-US" altLang="en-US"/>
          </a:p>
        </p:txBody>
      </p:sp>
    </p:spTree>
    <p:extLst>
      <p:ext uri="{BB962C8B-B14F-4D97-AF65-F5344CB8AC3E}">
        <p14:creationId xmlns:p14="http://schemas.microsoft.com/office/powerpoint/2010/main" val="598459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B04F14-E580-4B70-AE16-7039835B4051}" type="slidenum">
              <a:rPr lang="en-US" smtClean="0"/>
              <a:pPr/>
              <a:t>2</a:t>
            </a:fld>
            <a:endParaRPr lang="en-US"/>
          </a:p>
        </p:txBody>
      </p:sp>
    </p:spTree>
    <p:extLst>
      <p:ext uri="{BB962C8B-B14F-4D97-AF65-F5344CB8AC3E}">
        <p14:creationId xmlns:p14="http://schemas.microsoft.com/office/powerpoint/2010/main" val="1477065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B04F14-E580-4B70-AE16-7039835B4051}" type="slidenum">
              <a:rPr lang="en-US" smtClean="0"/>
              <a:pPr/>
              <a:t>3</a:t>
            </a:fld>
            <a:endParaRPr lang="en-US"/>
          </a:p>
        </p:txBody>
      </p:sp>
    </p:spTree>
    <p:extLst>
      <p:ext uri="{BB962C8B-B14F-4D97-AF65-F5344CB8AC3E}">
        <p14:creationId xmlns:p14="http://schemas.microsoft.com/office/powerpoint/2010/main" val="3559486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B04F14-E580-4B70-AE16-7039835B4051}" type="slidenum">
              <a:rPr lang="en-US" smtClean="0"/>
              <a:pPr/>
              <a:t>4</a:t>
            </a:fld>
            <a:endParaRPr lang="en-US"/>
          </a:p>
        </p:txBody>
      </p:sp>
    </p:spTree>
    <p:extLst>
      <p:ext uri="{BB962C8B-B14F-4D97-AF65-F5344CB8AC3E}">
        <p14:creationId xmlns:p14="http://schemas.microsoft.com/office/powerpoint/2010/main" val="2841728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B04F14-E580-4B70-AE16-7039835B4051}" type="slidenum">
              <a:rPr lang="en-US" smtClean="0"/>
              <a:pPr/>
              <a:t>5</a:t>
            </a:fld>
            <a:endParaRPr lang="en-US"/>
          </a:p>
        </p:txBody>
      </p:sp>
    </p:spTree>
    <p:extLst>
      <p:ext uri="{BB962C8B-B14F-4D97-AF65-F5344CB8AC3E}">
        <p14:creationId xmlns:p14="http://schemas.microsoft.com/office/powerpoint/2010/main" val="41930934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B04F14-E580-4B70-AE16-7039835B4051}" type="slidenum">
              <a:rPr lang="en-US" smtClean="0"/>
              <a:pPr/>
              <a:t>6</a:t>
            </a:fld>
            <a:endParaRPr lang="en-US"/>
          </a:p>
        </p:txBody>
      </p:sp>
    </p:spTree>
    <p:extLst>
      <p:ext uri="{BB962C8B-B14F-4D97-AF65-F5344CB8AC3E}">
        <p14:creationId xmlns:p14="http://schemas.microsoft.com/office/powerpoint/2010/main" val="1249082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B04F14-E580-4B70-AE16-7039835B4051}" type="slidenum">
              <a:rPr lang="en-US" smtClean="0"/>
              <a:pPr/>
              <a:t>7</a:t>
            </a:fld>
            <a:endParaRPr lang="en-US"/>
          </a:p>
        </p:txBody>
      </p:sp>
    </p:spTree>
    <p:extLst>
      <p:ext uri="{BB962C8B-B14F-4D97-AF65-F5344CB8AC3E}">
        <p14:creationId xmlns:p14="http://schemas.microsoft.com/office/powerpoint/2010/main" val="3978118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B04F14-E580-4B70-AE16-7039835B4051}" type="slidenum">
              <a:rPr lang="en-US" smtClean="0"/>
              <a:pPr/>
              <a:t>8</a:t>
            </a:fld>
            <a:endParaRPr lang="en-US"/>
          </a:p>
        </p:txBody>
      </p:sp>
    </p:spTree>
    <p:extLst>
      <p:ext uri="{BB962C8B-B14F-4D97-AF65-F5344CB8AC3E}">
        <p14:creationId xmlns:p14="http://schemas.microsoft.com/office/powerpoint/2010/main" val="747612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Box 35">
            <a:extLst/>
          </p:cNvPr>
          <p:cNvSpPr txBox="1">
            <a:spLocks noChangeArrowheads="1"/>
          </p:cNvSpPr>
          <p:nvPr userDrawn="1"/>
        </p:nvSpPr>
        <p:spPr bwMode="auto">
          <a:xfrm>
            <a:off x="4795838" y="1033463"/>
            <a:ext cx="2414587" cy="246062"/>
          </a:xfrm>
          <a:prstGeom prst="rect">
            <a:avLst/>
          </a:prstGeom>
          <a:noFill/>
          <a:ln>
            <a:noFill/>
          </a:ln>
          <a:extLst/>
        </p:spPr>
        <p:txBody>
          <a:bodyPr wrap="none">
            <a:spAutoFit/>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eaLnBrk="1" hangingPunct="1">
              <a:defRPr/>
            </a:pPr>
            <a:r>
              <a:rPr lang="en-US" altLang="fr-FR" sz="1000"/>
              <a:t>Ministry of Commerce and Industries</a:t>
            </a:r>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Date Placeholder 3">
            <a:extLst/>
          </p:cNvPr>
          <p:cNvSpPr>
            <a:spLocks noGrp="1"/>
          </p:cNvSpPr>
          <p:nvPr>
            <p:ph type="dt" sz="half" idx="10"/>
          </p:nvPr>
        </p:nvSpPr>
        <p:spPr/>
        <p:txBody>
          <a:bodyPr/>
          <a:lstStyle>
            <a:lvl1pPr>
              <a:defRPr/>
            </a:lvl1pPr>
          </a:lstStyle>
          <a:p>
            <a:pPr>
              <a:defRPr/>
            </a:pPr>
            <a:fld id="{A9BFC9D1-0C77-4318-99A7-1370BA9E7275}" type="datetime1">
              <a:rPr lang="en-US"/>
              <a:pPr>
                <a:defRPr/>
              </a:pPr>
              <a:t>7/19/2019</a:t>
            </a:fld>
            <a:endParaRPr lang="en-US"/>
          </a:p>
        </p:txBody>
      </p:sp>
      <p:sp>
        <p:nvSpPr>
          <p:cNvPr id="6" name="Footer Placeholder 4">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p:cNvPr>
          <p:cNvSpPr>
            <a:spLocks noGrp="1"/>
          </p:cNvSpPr>
          <p:nvPr>
            <p:ph type="sldNum" sz="quarter" idx="12"/>
          </p:nvPr>
        </p:nvSpPr>
        <p:spPr/>
        <p:txBody>
          <a:bodyPr/>
          <a:lstStyle>
            <a:lvl1pPr>
              <a:defRPr/>
            </a:lvl1pPr>
          </a:lstStyle>
          <a:p>
            <a:fld id="{753BF8E5-89C9-40B0-B528-F82AC427F079}"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p:cNvPr>
          <p:cNvSpPr>
            <a:spLocks noGrp="1"/>
          </p:cNvSpPr>
          <p:nvPr>
            <p:ph type="dt" sz="half" idx="10"/>
          </p:nvPr>
        </p:nvSpPr>
        <p:spPr/>
        <p:txBody>
          <a:bodyPr/>
          <a:lstStyle>
            <a:lvl1pPr>
              <a:defRPr/>
            </a:lvl1pPr>
          </a:lstStyle>
          <a:p>
            <a:pPr>
              <a:defRPr/>
            </a:pPr>
            <a:fld id="{14367749-B6F4-4FD9-A18C-6345D08E866C}" type="datetime1">
              <a:rPr lang="en-US"/>
              <a:pPr>
                <a:defRPr/>
              </a:pPr>
              <a:t>7/19/2019</a:t>
            </a:fld>
            <a:endParaRPr lang="en-US"/>
          </a:p>
        </p:txBody>
      </p:sp>
      <p:sp>
        <p:nvSpPr>
          <p:cNvPr id="5" name="Footer Placeholder 4">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p:cNvPr>
          <p:cNvSpPr>
            <a:spLocks noGrp="1"/>
          </p:cNvSpPr>
          <p:nvPr>
            <p:ph type="sldNum" sz="quarter" idx="12"/>
          </p:nvPr>
        </p:nvSpPr>
        <p:spPr/>
        <p:txBody>
          <a:bodyPr/>
          <a:lstStyle>
            <a:lvl1pPr>
              <a:defRPr/>
            </a:lvl1pPr>
          </a:lstStyle>
          <a:p>
            <a:fld id="{DDF4FBA4-B554-446E-8184-21C6F00E4749}"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p:cNvPr>
          <p:cNvSpPr>
            <a:spLocks noGrp="1"/>
          </p:cNvSpPr>
          <p:nvPr>
            <p:ph type="dt" sz="half" idx="10"/>
          </p:nvPr>
        </p:nvSpPr>
        <p:spPr/>
        <p:txBody>
          <a:bodyPr/>
          <a:lstStyle>
            <a:lvl1pPr>
              <a:defRPr/>
            </a:lvl1pPr>
          </a:lstStyle>
          <a:p>
            <a:pPr>
              <a:defRPr/>
            </a:pPr>
            <a:fld id="{13471876-5BC8-4D95-9027-6D788D89A8ED}" type="datetime1">
              <a:rPr lang="en-US"/>
              <a:pPr>
                <a:defRPr/>
              </a:pPr>
              <a:t>7/19/2019</a:t>
            </a:fld>
            <a:endParaRPr lang="en-US"/>
          </a:p>
        </p:txBody>
      </p:sp>
      <p:sp>
        <p:nvSpPr>
          <p:cNvPr id="5" name="Footer Placeholder 4">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p:cNvPr>
          <p:cNvSpPr>
            <a:spLocks noGrp="1"/>
          </p:cNvSpPr>
          <p:nvPr>
            <p:ph type="sldNum" sz="quarter" idx="12"/>
          </p:nvPr>
        </p:nvSpPr>
        <p:spPr/>
        <p:txBody>
          <a:bodyPr/>
          <a:lstStyle>
            <a:lvl1pPr>
              <a:defRPr/>
            </a:lvl1pPr>
          </a:lstStyle>
          <a:p>
            <a:fld id="{D18526FF-D9DA-4632-BA1A-F36E6064A600}"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p:cNvPr>
          <p:cNvSpPr>
            <a:spLocks noGrp="1"/>
          </p:cNvSpPr>
          <p:nvPr>
            <p:ph type="dt" sz="half" idx="10"/>
          </p:nvPr>
        </p:nvSpPr>
        <p:spPr/>
        <p:txBody>
          <a:bodyPr/>
          <a:lstStyle>
            <a:lvl1pPr>
              <a:defRPr/>
            </a:lvl1pPr>
          </a:lstStyle>
          <a:p>
            <a:pPr>
              <a:defRPr/>
            </a:pPr>
            <a:fld id="{4A2A584D-BD9D-4BA8-B1F3-3291192AA95D}" type="datetime1">
              <a:rPr lang="en-US"/>
              <a:pPr>
                <a:defRPr/>
              </a:pPr>
              <a:t>7/19/2019</a:t>
            </a:fld>
            <a:endParaRPr lang="en-US"/>
          </a:p>
        </p:txBody>
      </p:sp>
      <p:sp>
        <p:nvSpPr>
          <p:cNvPr id="5" name="Footer Placeholder 4">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p:cNvPr>
          <p:cNvSpPr>
            <a:spLocks noGrp="1"/>
          </p:cNvSpPr>
          <p:nvPr>
            <p:ph type="sldNum" sz="quarter" idx="12"/>
          </p:nvPr>
        </p:nvSpPr>
        <p:spPr/>
        <p:txBody>
          <a:bodyPr/>
          <a:lstStyle>
            <a:lvl1pPr>
              <a:defRPr/>
            </a:lvl1pPr>
          </a:lstStyle>
          <a:p>
            <a:fld id="{C868F5A4-D9A9-4F3D-BAF2-F1468DCB80D6}"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p:cNvPr>
          <p:cNvSpPr>
            <a:spLocks noGrp="1"/>
          </p:cNvSpPr>
          <p:nvPr>
            <p:ph type="dt" sz="half" idx="10"/>
          </p:nvPr>
        </p:nvSpPr>
        <p:spPr/>
        <p:txBody>
          <a:bodyPr/>
          <a:lstStyle>
            <a:lvl1pPr>
              <a:defRPr/>
            </a:lvl1pPr>
          </a:lstStyle>
          <a:p>
            <a:pPr>
              <a:defRPr/>
            </a:pPr>
            <a:fld id="{53C1FCAF-C587-4121-B3FE-876500F931A0}" type="datetime1">
              <a:rPr lang="en-US"/>
              <a:pPr>
                <a:defRPr/>
              </a:pPr>
              <a:t>7/19/2019</a:t>
            </a:fld>
            <a:endParaRPr lang="en-US"/>
          </a:p>
        </p:txBody>
      </p:sp>
      <p:sp>
        <p:nvSpPr>
          <p:cNvPr id="5" name="Footer Placeholder 4">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p:cNvPr>
          <p:cNvSpPr>
            <a:spLocks noGrp="1"/>
          </p:cNvSpPr>
          <p:nvPr>
            <p:ph type="sldNum" sz="quarter" idx="12"/>
          </p:nvPr>
        </p:nvSpPr>
        <p:spPr/>
        <p:txBody>
          <a:bodyPr/>
          <a:lstStyle>
            <a:lvl1pPr>
              <a:defRPr/>
            </a:lvl1pPr>
          </a:lstStyle>
          <a:p>
            <a:fld id="{5BCCF85E-70E1-48BA-8B32-17E9FAD67F79}"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p:cNvPr>
          <p:cNvSpPr>
            <a:spLocks noGrp="1"/>
          </p:cNvSpPr>
          <p:nvPr>
            <p:ph type="dt" sz="half" idx="10"/>
          </p:nvPr>
        </p:nvSpPr>
        <p:spPr/>
        <p:txBody>
          <a:bodyPr/>
          <a:lstStyle>
            <a:lvl1pPr>
              <a:defRPr/>
            </a:lvl1pPr>
          </a:lstStyle>
          <a:p>
            <a:pPr>
              <a:defRPr/>
            </a:pPr>
            <a:fld id="{F3CFA5FC-0DE8-497B-B8C7-8AFF4FAA49AA}" type="datetime1">
              <a:rPr lang="en-US"/>
              <a:pPr>
                <a:defRPr/>
              </a:pPr>
              <a:t>7/19/2019</a:t>
            </a:fld>
            <a:endParaRPr lang="en-US"/>
          </a:p>
        </p:txBody>
      </p:sp>
      <p:sp>
        <p:nvSpPr>
          <p:cNvPr id="6" name="Footer Placeholder 5">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p:cNvPr>
          <p:cNvSpPr>
            <a:spLocks noGrp="1"/>
          </p:cNvSpPr>
          <p:nvPr>
            <p:ph type="sldNum" sz="quarter" idx="12"/>
          </p:nvPr>
        </p:nvSpPr>
        <p:spPr/>
        <p:txBody>
          <a:bodyPr/>
          <a:lstStyle>
            <a:lvl1pPr>
              <a:defRPr/>
            </a:lvl1pPr>
          </a:lstStyle>
          <a:p>
            <a:fld id="{9A177BF8-D5FF-45ED-89AF-9F1243E1D4A1}"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p:cNvPr>
          <p:cNvSpPr>
            <a:spLocks noGrp="1"/>
          </p:cNvSpPr>
          <p:nvPr>
            <p:ph type="dt" sz="half" idx="10"/>
          </p:nvPr>
        </p:nvSpPr>
        <p:spPr/>
        <p:txBody>
          <a:bodyPr/>
          <a:lstStyle>
            <a:lvl1pPr>
              <a:defRPr/>
            </a:lvl1pPr>
          </a:lstStyle>
          <a:p>
            <a:pPr>
              <a:defRPr/>
            </a:pPr>
            <a:fld id="{F07365BD-5D4B-40E0-AF9D-38E6DE2228CB}" type="datetime1">
              <a:rPr lang="en-US"/>
              <a:pPr>
                <a:defRPr/>
              </a:pPr>
              <a:t>7/19/2019</a:t>
            </a:fld>
            <a:endParaRPr lang="en-US"/>
          </a:p>
        </p:txBody>
      </p:sp>
      <p:sp>
        <p:nvSpPr>
          <p:cNvPr id="8" name="Footer Placeholder 7">
            <a:extLst/>
          </p:cNvPr>
          <p:cNvSpPr>
            <a:spLocks noGrp="1"/>
          </p:cNvSpPr>
          <p:nvPr>
            <p:ph type="ftr" sz="quarter" idx="11"/>
          </p:nvPr>
        </p:nvSpPr>
        <p:spPr/>
        <p:txBody>
          <a:bodyPr/>
          <a:lstStyle>
            <a:lvl1pPr>
              <a:defRPr/>
            </a:lvl1pPr>
          </a:lstStyle>
          <a:p>
            <a:pPr>
              <a:defRPr/>
            </a:pPr>
            <a:endParaRPr lang="en-US"/>
          </a:p>
        </p:txBody>
      </p:sp>
      <p:sp>
        <p:nvSpPr>
          <p:cNvPr id="9" name="Slide Number Placeholder 8">
            <a:extLst/>
          </p:cNvPr>
          <p:cNvSpPr>
            <a:spLocks noGrp="1"/>
          </p:cNvSpPr>
          <p:nvPr>
            <p:ph type="sldNum" sz="quarter" idx="12"/>
          </p:nvPr>
        </p:nvSpPr>
        <p:spPr/>
        <p:txBody>
          <a:bodyPr/>
          <a:lstStyle>
            <a:lvl1pPr>
              <a:defRPr/>
            </a:lvl1pPr>
          </a:lstStyle>
          <a:p>
            <a:fld id="{A9F81C68-5230-46A9-92CD-875B70156173}"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a:extLst/>
          </p:cNvPr>
          <p:cNvSpPr>
            <a:spLocks noGrp="1"/>
          </p:cNvSpPr>
          <p:nvPr>
            <p:ph type="dt" sz="half" idx="10"/>
          </p:nvPr>
        </p:nvSpPr>
        <p:spPr/>
        <p:txBody>
          <a:bodyPr/>
          <a:lstStyle>
            <a:lvl1pPr>
              <a:defRPr/>
            </a:lvl1pPr>
          </a:lstStyle>
          <a:p>
            <a:pPr>
              <a:defRPr/>
            </a:pPr>
            <a:fld id="{F09B667D-B861-469A-BC77-F1345822AD98}" type="datetime1">
              <a:rPr lang="en-US"/>
              <a:pPr>
                <a:defRPr/>
              </a:pPr>
              <a:t>7/19/2019</a:t>
            </a:fld>
            <a:endParaRPr lang="en-US"/>
          </a:p>
        </p:txBody>
      </p:sp>
      <p:sp>
        <p:nvSpPr>
          <p:cNvPr id="4" name="Footer Placeholder 3">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p:cNvPr>
          <p:cNvSpPr>
            <a:spLocks noGrp="1"/>
          </p:cNvSpPr>
          <p:nvPr>
            <p:ph type="sldNum" sz="quarter" idx="12"/>
          </p:nvPr>
        </p:nvSpPr>
        <p:spPr/>
        <p:txBody>
          <a:bodyPr/>
          <a:lstStyle>
            <a:lvl1pPr>
              <a:defRPr/>
            </a:lvl1pPr>
          </a:lstStyle>
          <a:p>
            <a:fld id="{9DC3C27D-1C63-4EDE-A768-55F0AF9499E1}"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p:cNvPr>
          <p:cNvSpPr>
            <a:spLocks noGrp="1"/>
          </p:cNvSpPr>
          <p:nvPr>
            <p:ph type="dt" sz="half" idx="10"/>
          </p:nvPr>
        </p:nvSpPr>
        <p:spPr/>
        <p:txBody>
          <a:bodyPr/>
          <a:lstStyle>
            <a:lvl1pPr>
              <a:defRPr/>
            </a:lvl1pPr>
          </a:lstStyle>
          <a:p>
            <a:pPr>
              <a:defRPr/>
            </a:pPr>
            <a:fld id="{BD7416FB-CD02-4FA0-A2DA-807689C0CA9E}" type="datetime1">
              <a:rPr lang="en-US"/>
              <a:pPr>
                <a:defRPr/>
              </a:pPr>
              <a:t>7/19/2019</a:t>
            </a:fld>
            <a:endParaRPr lang="en-US"/>
          </a:p>
        </p:txBody>
      </p:sp>
      <p:sp>
        <p:nvSpPr>
          <p:cNvPr id="3" name="Footer Placeholder 2">
            <a:extLst/>
          </p:cNvPr>
          <p:cNvSpPr>
            <a:spLocks noGrp="1"/>
          </p:cNvSpPr>
          <p:nvPr>
            <p:ph type="ftr" sz="quarter" idx="11"/>
          </p:nvPr>
        </p:nvSpPr>
        <p:spPr/>
        <p:txBody>
          <a:bodyPr/>
          <a:lstStyle>
            <a:lvl1pPr>
              <a:defRPr/>
            </a:lvl1pPr>
          </a:lstStyle>
          <a:p>
            <a:pPr>
              <a:defRPr/>
            </a:pPr>
            <a:endParaRPr lang="en-US"/>
          </a:p>
        </p:txBody>
      </p:sp>
      <p:sp>
        <p:nvSpPr>
          <p:cNvPr id="4" name="Slide Number Placeholder 3">
            <a:extLst/>
          </p:cNvPr>
          <p:cNvSpPr>
            <a:spLocks noGrp="1"/>
          </p:cNvSpPr>
          <p:nvPr>
            <p:ph type="sldNum" sz="quarter" idx="12"/>
          </p:nvPr>
        </p:nvSpPr>
        <p:spPr/>
        <p:txBody>
          <a:bodyPr/>
          <a:lstStyle>
            <a:lvl1pPr>
              <a:defRPr/>
            </a:lvl1pPr>
          </a:lstStyle>
          <a:p>
            <a:fld id="{D4411AD2-2984-4337-B36E-D6DAE8E42B57}"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p:cNvPr>
          <p:cNvSpPr>
            <a:spLocks noGrp="1"/>
          </p:cNvSpPr>
          <p:nvPr>
            <p:ph type="dt" sz="half" idx="10"/>
          </p:nvPr>
        </p:nvSpPr>
        <p:spPr/>
        <p:txBody>
          <a:bodyPr/>
          <a:lstStyle>
            <a:lvl1pPr>
              <a:defRPr/>
            </a:lvl1pPr>
          </a:lstStyle>
          <a:p>
            <a:pPr>
              <a:defRPr/>
            </a:pPr>
            <a:fld id="{01FAC928-FB92-4AF8-8681-EA9D5F520901}" type="datetime1">
              <a:rPr lang="en-US"/>
              <a:pPr>
                <a:defRPr/>
              </a:pPr>
              <a:t>7/19/2019</a:t>
            </a:fld>
            <a:endParaRPr lang="en-US"/>
          </a:p>
        </p:txBody>
      </p:sp>
      <p:sp>
        <p:nvSpPr>
          <p:cNvPr id="6" name="Footer Placeholder 5">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p:cNvPr>
          <p:cNvSpPr>
            <a:spLocks noGrp="1"/>
          </p:cNvSpPr>
          <p:nvPr>
            <p:ph type="sldNum" sz="quarter" idx="12"/>
          </p:nvPr>
        </p:nvSpPr>
        <p:spPr/>
        <p:txBody>
          <a:bodyPr/>
          <a:lstStyle>
            <a:lvl1pPr>
              <a:defRPr/>
            </a:lvl1pPr>
          </a:lstStyle>
          <a:p>
            <a:fld id="{55F08B0E-7A42-48D5-A5B5-8A49ADB8743B}"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p:cNvPr>
          <p:cNvSpPr>
            <a:spLocks noGrp="1"/>
          </p:cNvSpPr>
          <p:nvPr>
            <p:ph type="dt" sz="half" idx="10"/>
          </p:nvPr>
        </p:nvSpPr>
        <p:spPr/>
        <p:txBody>
          <a:bodyPr/>
          <a:lstStyle>
            <a:lvl1pPr>
              <a:defRPr/>
            </a:lvl1pPr>
          </a:lstStyle>
          <a:p>
            <a:pPr>
              <a:defRPr/>
            </a:pPr>
            <a:fld id="{E6F060D9-B11A-4B7E-B220-18C058C0CB3E}" type="datetime1">
              <a:rPr lang="en-US"/>
              <a:pPr>
                <a:defRPr/>
              </a:pPr>
              <a:t>7/19/2019</a:t>
            </a:fld>
            <a:endParaRPr lang="en-US"/>
          </a:p>
        </p:txBody>
      </p:sp>
      <p:sp>
        <p:nvSpPr>
          <p:cNvPr id="6" name="Footer Placeholder 5">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p:cNvPr>
          <p:cNvSpPr>
            <a:spLocks noGrp="1"/>
          </p:cNvSpPr>
          <p:nvPr>
            <p:ph type="sldNum" sz="quarter" idx="12"/>
          </p:nvPr>
        </p:nvSpPr>
        <p:spPr/>
        <p:txBody>
          <a:bodyPr/>
          <a:lstStyle>
            <a:lvl1pPr>
              <a:defRPr/>
            </a:lvl1pPr>
          </a:lstStyle>
          <a:p>
            <a:fld id="{4FB080B0-87F8-4F11-BC70-619DC94AAD1B}"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cs typeface="Arial" panose="020B0604020202020204" pitchFamily="34" charset="0"/>
              </a:defRPr>
            </a:lvl1pPr>
          </a:lstStyle>
          <a:p>
            <a:pPr>
              <a:defRPr/>
            </a:pPr>
            <a:fld id="{800DCD53-E4C5-43E0-BD14-4AC3002457E5}" type="datetime1">
              <a:rPr lang="en-US"/>
              <a:pPr>
                <a:defRPr/>
              </a:pPr>
              <a:t>7/19/2019</a:t>
            </a:fld>
            <a:endParaRPr lang="en-US" dirty="0">
              <a:solidFill>
                <a:schemeClr val="accent1">
                  <a:shade val="75000"/>
                </a:schemeClr>
              </a:solidFill>
            </a:endParaRPr>
          </a:p>
        </p:txBody>
      </p:sp>
      <p:sp>
        <p:nvSpPr>
          <p:cNvPr id="5" name="Footer Placeholder 4">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cs typeface="Arial" panose="020B0604020202020204" pitchFamily="34" charset="0"/>
              </a:defRPr>
            </a:lvl1pPr>
          </a:lstStyle>
          <a:p>
            <a:pPr>
              <a:defRPr/>
            </a:pPr>
            <a:endParaRPr lang="en-US"/>
          </a:p>
        </p:txBody>
      </p:sp>
      <p:sp>
        <p:nvSpPr>
          <p:cNvPr id="6" name="Slide Number Placeholder 5">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8C216EB6-98A2-49C7-A24A-107067F0FFDA}" type="slidenum">
              <a:rPr lang="en-US" altLang="en-US"/>
              <a:pPr/>
              <a:t>‹#›</a:t>
            </a:fld>
            <a:endParaRPr lang="en-US" altLang="en-US">
              <a:solidFill>
                <a:srgbClr val="E0752F"/>
              </a:solidFill>
            </a:endParaRPr>
          </a:p>
        </p:txBody>
      </p:sp>
      <p:pic>
        <p:nvPicPr>
          <p:cNvPr id="1031" name="Picture 14" descr="Afghanistan Logo copy.pdf"/>
          <p:cNvPicPr>
            <a:picLocks noChangeAspect="1"/>
          </p:cNvPicPr>
          <p:nvPr userDrawn="1"/>
        </p:nvPicPr>
        <p:blipFill>
          <a:blip r:embed="rId13"/>
          <a:srcRect/>
          <a:stretch>
            <a:fillRect/>
          </a:stretch>
        </p:blipFill>
        <p:spPr bwMode="auto">
          <a:xfrm>
            <a:off x="5486400" y="152400"/>
            <a:ext cx="1320800" cy="1028700"/>
          </a:xfrm>
          <a:prstGeom prst="rect">
            <a:avLst/>
          </a:prstGeom>
          <a:noFill/>
          <a:ln w="9525">
            <a:noFill/>
            <a:miter lim="800000"/>
            <a:headEnd/>
            <a:tailEnd/>
          </a:ln>
        </p:spPr>
      </p:pic>
      <p:sp>
        <p:nvSpPr>
          <p:cNvPr id="8" name="TextBox 16">
            <a:extLst/>
          </p:cNvPr>
          <p:cNvSpPr txBox="1">
            <a:spLocks noChangeArrowheads="1"/>
          </p:cNvSpPr>
          <p:nvPr userDrawn="1"/>
        </p:nvSpPr>
        <p:spPr bwMode="auto">
          <a:xfrm>
            <a:off x="3352800" y="2590800"/>
            <a:ext cx="6197600" cy="369888"/>
          </a:xfrm>
          <a:prstGeom prst="rect">
            <a:avLst/>
          </a:prstGeom>
          <a:noFill/>
          <a:ln>
            <a:noFill/>
          </a:ln>
          <a:extLst/>
        </p:spPr>
        <p:txBody>
          <a:bodyPr>
            <a:spAutoFit/>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eaLnBrk="1" hangingPunct="1">
              <a:defRPr/>
            </a:pPr>
            <a:endParaRPr lang="fr-FR" altLang="fr-FR"/>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pic>
        <p:nvPicPr>
          <p:cNvPr id="15368" name="Picture 2"/>
          <p:cNvPicPr>
            <a:picLocks noChangeAspect="1"/>
          </p:cNvPicPr>
          <p:nvPr/>
        </p:nvPicPr>
        <p:blipFill>
          <a:blip r:embed="rId3"/>
          <a:srcRect/>
          <a:stretch>
            <a:fillRect/>
          </a:stretch>
        </p:blipFill>
        <p:spPr bwMode="auto">
          <a:xfrm>
            <a:off x="5410200" y="687567"/>
            <a:ext cx="1350963" cy="1141233"/>
          </a:xfrm>
          <a:prstGeom prst="rect">
            <a:avLst/>
          </a:prstGeom>
          <a:noFill/>
          <a:ln w="9525">
            <a:noFill/>
            <a:miter lim="800000"/>
            <a:headEnd/>
            <a:tailEnd/>
          </a:ln>
        </p:spPr>
      </p:pic>
      <p:sp>
        <p:nvSpPr>
          <p:cNvPr id="15363" name="Rectangle 1"/>
          <p:cNvSpPr>
            <a:spLocks noGrp="1"/>
          </p:cNvSpPr>
          <p:nvPr>
            <p:ph type="ctrTitle"/>
          </p:nvPr>
        </p:nvSpPr>
        <p:spPr>
          <a:xfrm>
            <a:off x="1439069" y="3373437"/>
            <a:ext cx="8856662" cy="817563"/>
          </a:xfrm>
        </p:spPr>
        <p:txBody>
          <a:bodyPr/>
          <a:lstStyle/>
          <a:p>
            <a:pPr eaLnBrk="1" hangingPunct="1"/>
            <a:r>
              <a:rPr lang="en-US" altLang="en-US" sz="2400" b="1" dirty="0" smtClean="0">
                <a:solidFill>
                  <a:schemeClr val="bg1"/>
                </a:solidFill>
                <a:latin typeface="+mn-lt"/>
              </a:rPr>
              <a:t>Investment Opportunities in Health Sector</a:t>
            </a:r>
            <a:endParaRPr lang="en-US" altLang="en-US" sz="2400" b="1" dirty="0">
              <a:solidFill>
                <a:schemeClr val="bg1"/>
              </a:solidFill>
              <a:latin typeface="+mn-lt"/>
            </a:endParaRPr>
          </a:p>
        </p:txBody>
      </p:sp>
      <p:sp>
        <p:nvSpPr>
          <p:cNvPr id="14" name="WordArt 3">
            <a:extLst/>
          </p:cNvPr>
          <p:cNvSpPr txBox="1">
            <a:spLocks noChangeArrowheads="1" noChangeShapeType="1"/>
          </p:cNvSpPr>
          <p:nvPr/>
        </p:nvSpPr>
        <p:spPr bwMode="auto">
          <a:xfrm>
            <a:off x="6705600" y="1258888"/>
            <a:ext cx="3022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rtl="1">
              <a:spcBef>
                <a:spcPct val="0"/>
              </a:spcBef>
              <a:buFontTx/>
              <a:buNone/>
              <a:defRPr/>
            </a:pPr>
            <a:r>
              <a:rPr lang="ar-SA" altLang="en-US" sz="1800" b="1" dirty="0">
                <a:solidFill>
                  <a:schemeClr val="bg1"/>
                </a:solidFill>
                <a:latin typeface="Cambria" panose="02040503050406030204" pitchFamily="18" charset="0"/>
                <a:ea typeface="Times New Roman" panose="02020603050405020304" pitchFamily="18" charset="0"/>
                <a:cs typeface="+mj-cs"/>
              </a:rPr>
              <a:t>جمهوری اسلامی افغانستان </a:t>
            </a:r>
            <a:endParaRPr lang="en-GB" altLang="en-US" sz="1800" b="1" dirty="0">
              <a:solidFill>
                <a:schemeClr val="bg1"/>
              </a:solidFill>
              <a:latin typeface="Cambria" panose="02040503050406030204" pitchFamily="18" charset="0"/>
              <a:ea typeface="Times New Roman" panose="02020603050405020304" pitchFamily="18" charset="0"/>
              <a:cs typeface="+mj-cs"/>
            </a:endParaRPr>
          </a:p>
          <a:p>
            <a:pPr algn="ctr" rtl="1">
              <a:spcBef>
                <a:spcPct val="0"/>
              </a:spcBef>
              <a:buFontTx/>
              <a:buNone/>
              <a:defRPr/>
            </a:pPr>
            <a:r>
              <a:rPr lang="ar-SA" altLang="en-US" sz="1800" b="1" dirty="0">
                <a:solidFill>
                  <a:schemeClr val="bg1"/>
                </a:solidFill>
                <a:latin typeface="Cambria" panose="02040503050406030204" pitchFamily="18" charset="0"/>
                <a:ea typeface="Times New Roman" panose="02020603050405020304" pitchFamily="18" charset="0"/>
                <a:cs typeface="+mj-cs"/>
              </a:rPr>
              <a:t>وزارت </a:t>
            </a:r>
            <a:r>
              <a:rPr lang="ps-AF" altLang="en-US" sz="1800" b="1" dirty="0">
                <a:solidFill>
                  <a:schemeClr val="bg1"/>
                </a:solidFill>
                <a:latin typeface="Cambria" panose="02040503050406030204" pitchFamily="18" charset="0"/>
                <a:ea typeface="Times New Roman" panose="02020603050405020304" pitchFamily="18" charset="0"/>
                <a:cs typeface="+mj-cs"/>
              </a:rPr>
              <a:t>صنعت و تجار</a:t>
            </a:r>
            <a:r>
              <a:rPr lang="fa-IR" altLang="en-US" sz="1800" b="1" dirty="0">
                <a:solidFill>
                  <a:schemeClr val="bg1"/>
                </a:solidFill>
                <a:latin typeface="Cambria" panose="02040503050406030204" pitchFamily="18" charset="0"/>
                <a:ea typeface="Times New Roman" panose="02020603050405020304" pitchFamily="18" charset="0"/>
                <a:cs typeface="+mj-cs"/>
              </a:rPr>
              <a:t>ت</a:t>
            </a:r>
            <a:endParaRPr lang="en-GB" altLang="en-US" sz="1800" b="1" dirty="0">
              <a:solidFill>
                <a:schemeClr val="bg1"/>
              </a:solidFill>
              <a:latin typeface="Cambria" panose="02040503050406030204" pitchFamily="18" charset="0"/>
              <a:cs typeface="+mj-cs"/>
            </a:endParaRPr>
          </a:p>
        </p:txBody>
      </p:sp>
      <p:sp>
        <p:nvSpPr>
          <p:cNvPr id="15365" name="WordArt 4"/>
          <p:cNvSpPr txBox="1">
            <a:spLocks noChangeArrowheads="1" noChangeShapeType="1"/>
          </p:cNvSpPr>
          <p:nvPr/>
        </p:nvSpPr>
        <p:spPr bwMode="auto">
          <a:xfrm>
            <a:off x="2116138" y="1258888"/>
            <a:ext cx="3357562" cy="646112"/>
          </a:xfrm>
          <a:prstGeom prst="rect">
            <a:avLst/>
          </a:prstGeom>
          <a:noFill/>
          <a:ln w="9525">
            <a:noFill/>
            <a:miter lim="800000"/>
            <a:headEnd/>
            <a:tailEnd/>
          </a:ln>
        </p:spPr>
        <p:txBody>
          <a:bodyPr>
            <a:spAutoFit/>
          </a:bodyPr>
          <a:lstStyle/>
          <a:p>
            <a:pPr algn="ctr" rtl="1"/>
            <a:r>
              <a:rPr lang="ar-SA" altLang="en-US" b="1" dirty="0">
                <a:solidFill>
                  <a:schemeClr val="bg1"/>
                </a:solidFill>
                <a:latin typeface="+mn-lt"/>
                <a:cs typeface="Times New Roman" pitchFamily="18" charset="0"/>
              </a:rPr>
              <a:t>د افغانستان اسلامی جمهوریت </a:t>
            </a:r>
            <a:endParaRPr lang="en-GB" altLang="en-US" b="1" dirty="0">
              <a:solidFill>
                <a:schemeClr val="bg1"/>
              </a:solidFill>
              <a:latin typeface="+mn-lt"/>
              <a:ea typeface="Times New Roman" pitchFamily="18" charset="0"/>
            </a:endParaRPr>
          </a:p>
          <a:p>
            <a:pPr algn="ctr" rtl="1"/>
            <a:r>
              <a:rPr lang="ps-AF" altLang="en-US" b="1" dirty="0">
                <a:solidFill>
                  <a:schemeClr val="bg1"/>
                </a:solidFill>
                <a:latin typeface="+mn-lt"/>
                <a:cs typeface="Times New Roman" pitchFamily="18" charset="0"/>
              </a:rPr>
              <a:t>د صنعت او </a:t>
            </a:r>
            <a:r>
              <a:rPr lang="ar-SA" altLang="en-US" b="1" dirty="0">
                <a:solidFill>
                  <a:schemeClr val="bg1"/>
                </a:solidFill>
                <a:latin typeface="+mn-lt"/>
                <a:cs typeface="Times New Roman" pitchFamily="18" charset="0"/>
              </a:rPr>
              <a:t>سودا</a:t>
            </a:r>
            <a:r>
              <a:rPr lang="ps-AF" altLang="en-US" b="1" dirty="0">
                <a:solidFill>
                  <a:schemeClr val="bg1"/>
                </a:solidFill>
                <a:latin typeface="+mn-lt"/>
                <a:cs typeface="Times New Roman" pitchFamily="18" charset="0"/>
              </a:rPr>
              <a:t>ګ</a:t>
            </a:r>
            <a:r>
              <a:rPr lang="ar-SA" altLang="en-US" b="1" dirty="0">
                <a:solidFill>
                  <a:schemeClr val="bg1"/>
                </a:solidFill>
                <a:latin typeface="+mn-lt"/>
                <a:cs typeface="Times New Roman" pitchFamily="18" charset="0"/>
              </a:rPr>
              <a:t>ری وزارت </a:t>
            </a:r>
          </a:p>
        </p:txBody>
      </p:sp>
      <p:sp>
        <p:nvSpPr>
          <p:cNvPr id="3" name="WordArt 5">
            <a:extLst/>
          </p:cNvPr>
          <p:cNvSpPr txBox="1">
            <a:spLocks noChangeArrowheads="1" noChangeShapeType="1"/>
          </p:cNvSpPr>
          <p:nvPr/>
        </p:nvSpPr>
        <p:spPr bwMode="auto">
          <a:xfrm>
            <a:off x="4038600" y="2057400"/>
            <a:ext cx="3997325"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defRPr/>
            </a:pPr>
            <a:r>
              <a:rPr lang="en-GB" altLang="en-US" sz="1600" b="1" dirty="0">
                <a:solidFill>
                  <a:schemeClr val="bg1"/>
                </a:solidFill>
                <a:latin typeface="+mn-lt"/>
                <a:ea typeface="Times New Roman" panose="02020603050405020304" pitchFamily="18" charset="0"/>
                <a:cs typeface="+mj-cs"/>
              </a:rPr>
              <a:t>Islamic Republic of Afghanistan</a:t>
            </a:r>
          </a:p>
          <a:p>
            <a:pPr algn="ctr">
              <a:lnSpc>
                <a:spcPct val="100000"/>
              </a:lnSpc>
              <a:spcBef>
                <a:spcPct val="0"/>
              </a:spcBef>
              <a:buFontTx/>
              <a:buNone/>
              <a:defRPr/>
            </a:pPr>
            <a:r>
              <a:rPr lang="en-GB" altLang="en-US" sz="1600" b="1" dirty="0">
                <a:solidFill>
                  <a:schemeClr val="bg1"/>
                </a:solidFill>
                <a:latin typeface="+mn-lt"/>
                <a:ea typeface="Times New Roman" panose="02020603050405020304" pitchFamily="18" charset="0"/>
                <a:cs typeface="+mj-cs"/>
              </a:rPr>
              <a:t>Ministry o</a:t>
            </a:r>
            <a:r>
              <a:rPr lang="en-US" altLang="en-US" sz="1600" b="1" dirty="0">
                <a:solidFill>
                  <a:schemeClr val="bg1"/>
                </a:solidFill>
                <a:latin typeface="+mn-lt"/>
                <a:ea typeface="Times New Roman" panose="02020603050405020304" pitchFamily="18" charset="0"/>
                <a:cs typeface="+mj-cs"/>
              </a:rPr>
              <a:t>f Industry &amp; Commerce</a:t>
            </a:r>
            <a:endParaRPr lang="en-GB" altLang="en-US" sz="1600" b="1" dirty="0">
              <a:solidFill>
                <a:schemeClr val="bg1"/>
              </a:solidFill>
              <a:latin typeface="+mn-lt"/>
              <a:ea typeface="Times New Roman" panose="02020603050405020304" pitchFamily="18" charset="0"/>
              <a:cs typeface="+mj-cs"/>
            </a:endParaRPr>
          </a:p>
          <a:p>
            <a:pPr>
              <a:lnSpc>
                <a:spcPct val="100000"/>
              </a:lnSpc>
              <a:spcBef>
                <a:spcPct val="0"/>
              </a:spcBef>
              <a:buFontTx/>
              <a:buNone/>
              <a:defRPr/>
            </a:pPr>
            <a:endParaRPr lang="en-GB" altLang="en-US" sz="1600" b="1" dirty="0">
              <a:solidFill>
                <a:srgbClr val="FFFF00"/>
              </a:solidFill>
              <a:latin typeface="Cambria" panose="02040503050406030204" pitchFamily="18" charset="0"/>
              <a:ea typeface="Times New Roman" panose="02020603050405020304" pitchFamily="18" charset="0"/>
              <a:cs typeface="+mj-cs"/>
            </a:endParaRPr>
          </a:p>
        </p:txBody>
      </p:sp>
      <p:sp>
        <p:nvSpPr>
          <p:cNvPr id="15366" name="TextBox 1">
            <a:extLst/>
          </p:cNvPr>
          <p:cNvSpPr txBox="1">
            <a:spLocks noChangeArrowheads="1"/>
          </p:cNvSpPr>
          <p:nvPr/>
        </p:nvSpPr>
        <p:spPr bwMode="auto">
          <a:xfrm>
            <a:off x="2838450" y="5943600"/>
            <a:ext cx="60579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defRPr/>
            </a:pPr>
            <a:r>
              <a:rPr lang="en-US" altLang="fr-FR" sz="1200" b="1" dirty="0" smtClean="0">
                <a:solidFill>
                  <a:schemeClr val="bg1"/>
                </a:solidFill>
                <a:latin typeface="+mn-lt"/>
                <a:cs typeface="+mj-cs"/>
              </a:rPr>
              <a:t>July 19  2019</a:t>
            </a:r>
            <a:endParaRPr lang="en-US" altLang="fr-FR" sz="1200" b="1" dirty="0">
              <a:solidFill>
                <a:schemeClr val="bg1"/>
              </a:solidFill>
              <a:latin typeface="+mn-lt"/>
              <a:cs typeface="+mj-cs"/>
            </a:endParaRPr>
          </a:p>
        </p:txBody>
      </p:sp>
      <p:sp>
        <p:nvSpPr>
          <p:cNvPr id="2" name="TextBox 1"/>
          <p:cNvSpPr txBox="1"/>
          <p:nvPr/>
        </p:nvSpPr>
        <p:spPr>
          <a:xfrm>
            <a:off x="1956122" y="4421529"/>
            <a:ext cx="184731" cy="369332"/>
          </a:xfrm>
          <a:prstGeom prst="rect">
            <a:avLst/>
          </a:prstGeom>
          <a:noFill/>
        </p:spPr>
        <p:txBody>
          <a:bodyPr wrap="none" rtlCol="0">
            <a:spAutoFit/>
          </a:bodyPr>
          <a:lstStyle/>
          <a:p>
            <a:endParaRPr lang="en-US" dirty="0"/>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615236"/>
            <a:ext cx="12192000" cy="242764"/>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4411AD2-2984-4337-B36E-D6DAE8E42B57}" type="slidenum">
              <a:rPr lang="en-US" altLang="en-US" smtClean="0"/>
              <a:pPr/>
              <a:t>2</a:t>
            </a:fld>
            <a:endParaRPr lang="en-US" altLang="en-US"/>
          </a:p>
        </p:txBody>
      </p:sp>
      <p:graphicFrame>
        <p:nvGraphicFramePr>
          <p:cNvPr id="3" name="Table 2"/>
          <p:cNvGraphicFramePr>
            <a:graphicFrameLocks noGrp="1"/>
          </p:cNvGraphicFramePr>
          <p:nvPr>
            <p:extLst>
              <p:ext uri="{D42A27DB-BD31-4B8C-83A1-F6EECF244321}">
                <p14:modId xmlns:p14="http://schemas.microsoft.com/office/powerpoint/2010/main" val="4047925906"/>
              </p:ext>
            </p:extLst>
          </p:nvPr>
        </p:nvGraphicFramePr>
        <p:xfrm>
          <a:off x="152400" y="1609407"/>
          <a:ext cx="11920331" cy="3281453"/>
        </p:xfrm>
        <a:graphic>
          <a:graphicData uri="http://schemas.openxmlformats.org/drawingml/2006/table">
            <a:tbl>
              <a:tblPr firstRow="1" bandRow="1">
                <a:tableStyleId>{3B4B98B0-60AC-42C2-AFA5-B58CD77FA1E5}</a:tableStyleId>
              </a:tblPr>
              <a:tblGrid>
                <a:gridCol w="3066090">
                  <a:extLst>
                    <a:ext uri="{9D8B030D-6E8A-4147-A177-3AD203B41FA5}">
                      <a16:colId xmlns:a16="http://schemas.microsoft.com/office/drawing/2014/main" xmlns="" val="20000"/>
                    </a:ext>
                  </a:extLst>
                </a:gridCol>
                <a:gridCol w="1841731">
                  <a:extLst>
                    <a:ext uri="{9D8B030D-6E8A-4147-A177-3AD203B41FA5}">
                      <a16:colId xmlns:a16="http://schemas.microsoft.com/office/drawing/2014/main" xmlns="" val="20001"/>
                    </a:ext>
                  </a:extLst>
                </a:gridCol>
                <a:gridCol w="2439360">
                  <a:extLst>
                    <a:ext uri="{9D8B030D-6E8A-4147-A177-3AD203B41FA5}">
                      <a16:colId xmlns:a16="http://schemas.microsoft.com/office/drawing/2014/main" xmlns="" val="20002"/>
                    </a:ext>
                  </a:extLst>
                </a:gridCol>
                <a:gridCol w="4573150">
                  <a:extLst>
                    <a:ext uri="{9D8B030D-6E8A-4147-A177-3AD203B41FA5}">
                      <a16:colId xmlns:a16="http://schemas.microsoft.com/office/drawing/2014/main" xmlns="" val="20003"/>
                    </a:ext>
                  </a:extLst>
                </a:gridCol>
              </a:tblGrid>
              <a:tr h="249154">
                <a:tc gridSpan="4">
                  <a:txBody>
                    <a:bodyPr/>
                    <a:lstStyle/>
                    <a:p>
                      <a:pPr marL="0" marR="0">
                        <a:lnSpc>
                          <a:spcPct val="107000"/>
                        </a:lnSpc>
                        <a:spcBef>
                          <a:spcPts val="0"/>
                        </a:spcBef>
                        <a:spcAft>
                          <a:spcPts val="0"/>
                        </a:spcAft>
                      </a:pPr>
                      <a:r>
                        <a:rPr lang="en-US" sz="1200" dirty="0" smtClean="0">
                          <a:solidFill>
                            <a:schemeClr val="bg1"/>
                          </a:solidFill>
                          <a:effectLst/>
                        </a:rPr>
                        <a:t>Afghanistan Country Profile </a:t>
                      </a:r>
                      <a:endParaRPr lang="en-US" sz="12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78116" marR="78116" marT="39058" marB="3905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pPr marL="0" marR="0">
                        <a:lnSpc>
                          <a:spcPct val="107000"/>
                        </a:lnSpc>
                        <a:spcBef>
                          <a:spcPts val="0"/>
                        </a:spcBef>
                        <a:spcAft>
                          <a:spcPts val="0"/>
                        </a:spcAft>
                      </a:pPr>
                      <a:endParaRPr lang="en-US" sz="1100" b="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78116" marR="78116" marT="39058" marB="39058"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249154">
                <a:tc>
                  <a:txBody>
                    <a:bodyPr/>
                    <a:lstStyle/>
                    <a:p>
                      <a:pPr marL="0" marR="0">
                        <a:lnSpc>
                          <a:spcPct val="107000"/>
                        </a:lnSpc>
                        <a:spcBef>
                          <a:spcPts val="0"/>
                        </a:spcBef>
                        <a:spcAft>
                          <a:spcPts val="0"/>
                        </a:spcAft>
                      </a:pPr>
                      <a:r>
                        <a:rPr lang="en-US" sz="1100" kern="1200" dirty="0" smtClean="0">
                          <a:effectLst/>
                        </a:rPr>
                        <a:t>Population</a:t>
                      </a:r>
                      <a:endParaRPr lang="en-US" sz="1100" b="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78116" marR="78116" marT="39058" marB="3905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3">
                  <a:txBody>
                    <a:bodyPr/>
                    <a:lstStyle/>
                    <a:p>
                      <a:pPr marL="0" marR="0">
                        <a:lnSpc>
                          <a:spcPct val="107000"/>
                        </a:lnSpc>
                        <a:spcBef>
                          <a:spcPts val="0"/>
                        </a:spcBef>
                        <a:spcAft>
                          <a:spcPts val="0"/>
                        </a:spcAft>
                      </a:pPr>
                      <a:r>
                        <a:rPr lang="en-US" sz="1100" kern="1200" dirty="0">
                          <a:effectLst/>
                        </a:rPr>
                        <a:t>34,9Million People</a:t>
                      </a:r>
                      <a:endParaRPr lang="en-US" sz="1100" b="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78116" marR="78116" marT="39058" marB="3905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1"/>
                  </a:ext>
                </a:extLst>
              </a:tr>
              <a:tr h="539200">
                <a:tc>
                  <a:txBody>
                    <a:bodyPr/>
                    <a:lstStyle/>
                    <a:p>
                      <a:pPr marL="0" marR="0">
                        <a:lnSpc>
                          <a:spcPct val="107000"/>
                        </a:lnSpc>
                        <a:spcBef>
                          <a:spcPts val="0"/>
                        </a:spcBef>
                        <a:spcAft>
                          <a:spcPts val="0"/>
                        </a:spcAft>
                      </a:pPr>
                      <a:r>
                        <a:rPr lang="en-US" sz="1100" kern="1200">
                          <a:effectLst/>
                        </a:rPr>
                        <a:t>GDP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78116" marR="78116" marT="39058" marB="3905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just">
                        <a:lnSpc>
                          <a:spcPct val="150000"/>
                        </a:lnSpc>
                        <a:spcBef>
                          <a:spcPts val="600"/>
                        </a:spcBef>
                        <a:spcAft>
                          <a:spcPts val="0"/>
                        </a:spcAft>
                      </a:pPr>
                      <a:r>
                        <a:rPr lang="en-US" sz="1100" kern="1200" dirty="0">
                          <a:effectLst/>
                        </a:rPr>
                        <a:t>20.24 billion </a:t>
                      </a:r>
                      <a:r>
                        <a:rPr lang="en-US" sz="1100" kern="1200" dirty="0" smtClean="0">
                          <a:effectLst/>
                        </a:rPr>
                        <a:t>USD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78116" marR="78116" marT="39058" marB="3905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kern="1200" dirty="0">
                          <a:effectLst/>
                        </a:rPr>
                        <a:t>GDP composition by sector </a:t>
                      </a:r>
                      <a:endParaRPr lang="en-US" sz="1100" b="0" dirty="0">
                        <a:effectLst/>
                        <a:latin typeface="Calibri" panose="020F0502020204030204" pitchFamily="34" charset="0"/>
                        <a:ea typeface="Calibri" panose="020F0502020204030204" pitchFamily="34" charset="0"/>
                        <a:cs typeface="Arial" panose="020B0604020202020204" pitchFamily="34" charset="0"/>
                      </a:endParaRPr>
                    </a:p>
                  </a:txBody>
                  <a:tcPr marL="78116" marR="78116" marT="39058" marB="3905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just">
                        <a:lnSpc>
                          <a:spcPct val="150000"/>
                        </a:lnSpc>
                        <a:spcBef>
                          <a:spcPts val="600"/>
                        </a:spcBef>
                        <a:spcAft>
                          <a:spcPts val="0"/>
                        </a:spcAft>
                      </a:pPr>
                      <a:r>
                        <a:rPr lang="en-US" sz="1100" kern="1200" dirty="0">
                          <a:effectLst/>
                        </a:rPr>
                        <a:t>Agriculture 23% , Industry 21.1%, Services 55.9%</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78116" marR="78116" marT="39058" marB="3905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49154">
                <a:tc>
                  <a:txBody>
                    <a:bodyPr/>
                    <a:lstStyle/>
                    <a:p>
                      <a:pPr marL="0" marR="0">
                        <a:lnSpc>
                          <a:spcPct val="107000"/>
                        </a:lnSpc>
                        <a:spcBef>
                          <a:spcPts val="0"/>
                        </a:spcBef>
                        <a:spcAft>
                          <a:spcPts val="0"/>
                        </a:spcAft>
                      </a:pPr>
                      <a:r>
                        <a:rPr lang="en-US" sz="1100" kern="1200" dirty="0">
                          <a:effectLst/>
                        </a:rPr>
                        <a:t>GDP per Capita</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78116" marR="78116" marT="39058" marB="3905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kern="1200" dirty="0">
                          <a:effectLst/>
                        </a:rPr>
                        <a:t> 585.85$</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78116" marR="78116" marT="39058" marB="39058">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kern="1200" dirty="0">
                          <a:effectLst/>
                        </a:rPr>
                        <a:t>GDP growth rate </a:t>
                      </a:r>
                      <a:endParaRPr lang="en-US" sz="1100" b="0" dirty="0">
                        <a:effectLst/>
                        <a:latin typeface="Calibri" panose="020F0502020204030204" pitchFamily="34" charset="0"/>
                        <a:ea typeface="Calibri" panose="020F0502020204030204" pitchFamily="34" charset="0"/>
                        <a:cs typeface="Arial" panose="020B0604020202020204" pitchFamily="34" charset="0"/>
                      </a:endParaRPr>
                    </a:p>
                  </a:txBody>
                  <a:tcPr marL="78116" marR="78116" marT="39058" marB="39058">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kern="1200" dirty="0">
                          <a:effectLst/>
                        </a:rPr>
                        <a:t>2.7%</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78116" marR="78116" marT="39058" marB="39058">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49154">
                <a:tc>
                  <a:txBody>
                    <a:bodyPr/>
                    <a:lstStyle/>
                    <a:p>
                      <a:pPr marL="0" marR="0">
                        <a:lnSpc>
                          <a:spcPct val="107000"/>
                        </a:lnSpc>
                        <a:spcBef>
                          <a:spcPts val="0"/>
                        </a:spcBef>
                        <a:spcAft>
                          <a:spcPts val="0"/>
                        </a:spcAft>
                      </a:pPr>
                      <a:r>
                        <a:rPr lang="en-US" sz="1100" kern="1200" dirty="0">
                          <a:effectLst/>
                        </a:rPr>
                        <a:t>Ease of </a:t>
                      </a:r>
                      <a:r>
                        <a:rPr lang="en-US" sz="1100" kern="1200" dirty="0" smtClean="0">
                          <a:effectLst/>
                        </a:rPr>
                        <a:t>Doing </a:t>
                      </a:r>
                      <a:r>
                        <a:rPr lang="en-US" sz="1100" kern="1200" dirty="0">
                          <a:effectLst/>
                        </a:rPr>
                        <a:t>Business </a:t>
                      </a:r>
                      <a:r>
                        <a:rPr lang="en-US" sz="1100" kern="1200" dirty="0" smtClean="0">
                          <a:effectLst/>
                        </a:rPr>
                        <a:t>Rank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78116" marR="78116" marT="39058" marB="3905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3">
                  <a:txBody>
                    <a:bodyPr/>
                    <a:lstStyle/>
                    <a:p>
                      <a:pPr marL="0" marR="0">
                        <a:lnSpc>
                          <a:spcPct val="107000"/>
                        </a:lnSpc>
                        <a:spcBef>
                          <a:spcPts val="0"/>
                        </a:spcBef>
                        <a:spcAft>
                          <a:spcPts val="0"/>
                        </a:spcAft>
                      </a:pPr>
                      <a:r>
                        <a:rPr lang="en-US" sz="1100" kern="1200" dirty="0" smtClean="0">
                          <a:effectLst/>
                        </a:rPr>
                        <a:t>164</a:t>
                      </a:r>
                      <a:r>
                        <a:rPr lang="en-US" sz="1100" kern="1200" baseline="30000" dirty="0" smtClean="0">
                          <a:effectLst/>
                        </a:rPr>
                        <a:t>th</a:t>
                      </a:r>
                      <a:r>
                        <a:rPr lang="en-US" sz="1100" kern="1200" baseline="0" dirty="0" smtClean="0">
                          <a:effectLst/>
                        </a:rPr>
                        <a:t> </a:t>
                      </a:r>
                      <a:r>
                        <a:rPr lang="en-US" sz="1100" kern="1200" dirty="0" smtClean="0">
                          <a:effectLst/>
                        </a:rPr>
                        <a:t>world </a:t>
                      </a:r>
                      <a:r>
                        <a:rPr lang="en-US" sz="1100" kern="1200" dirty="0">
                          <a:effectLst/>
                        </a:rPr>
                        <a:t>top reformer in 2018 by world bank</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78116" marR="78116" marT="39058" marB="39058">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4"/>
                  </a:ext>
                </a:extLst>
              </a:tr>
              <a:tr h="242154">
                <a:tc>
                  <a:txBody>
                    <a:bodyPr/>
                    <a:lstStyle/>
                    <a:p>
                      <a:pPr marL="0" marR="0">
                        <a:lnSpc>
                          <a:spcPct val="107000"/>
                        </a:lnSpc>
                        <a:spcBef>
                          <a:spcPts val="0"/>
                        </a:spcBef>
                        <a:spcAft>
                          <a:spcPts val="0"/>
                        </a:spcAft>
                      </a:pPr>
                      <a:r>
                        <a:rPr lang="en-US" sz="1100" kern="1200" dirty="0">
                          <a:effectLst/>
                        </a:rPr>
                        <a:t>Imports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78116" marR="78116" marT="39058" marB="3905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3">
                  <a:txBody>
                    <a:bodyPr/>
                    <a:lstStyle/>
                    <a:p>
                      <a:pPr marL="0" marR="0" algn="justLow">
                        <a:lnSpc>
                          <a:spcPct val="107000"/>
                        </a:lnSpc>
                        <a:spcBef>
                          <a:spcPts val="600"/>
                        </a:spcBef>
                        <a:spcAft>
                          <a:spcPts val="0"/>
                        </a:spcAft>
                      </a:pPr>
                      <a:r>
                        <a:rPr lang="en-US" sz="1100" kern="1200" dirty="0" smtClean="0">
                          <a:effectLst/>
                        </a:rPr>
                        <a:t>7.6 </a:t>
                      </a:r>
                      <a:r>
                        <a:rPr lang="en-US" sz="1100" kern="1200" dirty="0">
                          <a:effectLst/>
                        </a:rPr>
                        <a:t>billion$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78116" marR="78116" marT="39058" marB="3905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8"/>
                  </a:ext>
                </a:extLst>
              </a:tr>
              <a:tr h="384158">
                <a:tc>
                  <a:txBody>
                    <a:bodyPr/>
                    <a:lstStyle/>
                    <a:p>
                      <a:pPr marL="0" marR="0">
                        <a:lnSpc>
                          <a:spcPct val="107000"/>
                        </a:lnSpc>
                        <a:spcBef>
                          <a:spcPts val="0"/>
                        </a:spcBef>
                        <a:spcAft>
                          <a:spcPts val="0"/>
                        </a:spcAft>
                      </a:pPr>
                      <a:r>
                        <a:rPr lang="en-US" sz="1100" kern="1200" dirty="0">
                          <a:effectLst/>
                        </a:rPr>
                        <a:t>Major </a:t>
                      </a:r>
                      <a:r>
                        <a:rPr lang="en-US" sz="1100" kern="1200" dirty="0" smtClean="0">
                          <a:effectLst/>
                        </a:rPr>
                        <a:t>Import </a:t>
                      </a:r>
                      <a:r>
                        <a:rPr lang="en-US" sz="1100" kern="1200" dirty="0">
                          <a:effectLst/>
                        </a:rPr>
                        <a:t>Trading Partner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78116" marR="78116" marT="39058" marB="3905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3">
                  <a:txBody>
                    <a:bodyPr/>
                    <a:lstStyle/>
                    <a:p>
                      <a:pPr marL="0" marR="0">
                        <a:lnSpc>
                          <a:spcPct val="107000"/>
                        </a:lnSpc>
                        <a:spcBef>
                          <a:spcPts val="0"/>
                        </a:spcBef>
                        <a:spcAft>
                          <a:spcPts val="0"/>
                        </a:spcAft>
                      </a:pPr>
                      <a:r>
                        <a:rPr lang="en-US" sz="1100" kern="1200" dirty="0" smtClean="0">
                          <a:effectLst/>
                        </a:rPr>
                        <a:t>Iran, China,</a:t>
                      </a:r>
                      <a:r>
                        <a:rPr lang="en-US" sz="1100" kern="1200" baseline="0" dirty="0" smtClean="0">
                          <a:effectLst/>
                        </a:rPr>
                        <a:t> </a:t>
                      </a:r>
                      <a:r>
                        <a:rPr lang="en-US" sz="1100" kern="1200" dirty="0" smtClean="0">
                          <a:effectLst/>
                        </a:rPr>
                        <a:t>Pakistan, Kazakhstan, Uzbekistan, Japan, Turkmenistan, India</a:t>
                      </a:r>
                      <a:r>
                        <a:rPr lang="en-US" sz="1100" kern="1200" dirty="0">
                          <a:effectLst/>
                        </a:rPr>
                        <a:t>, </a:t>
                      </a:r>
                      <a:r>
                        <a:rPr lang="en-US" sz="1100" kern="1200" dirty="0" smtClean="0">
                          <a:effectLst/>
                        </a:rPr>
                        <a:t>Malaysia,</a:t>
                      </a:r>
                      <a:r>
                        <a:rPr lang="en-US" sz="1100" kern="1200" baseline="0" dirty="0" smtClean="0">
                          <a:effectLst/>
                        </a:rPr>
                        <a:t> Russia,  </a:t>
                      </a:r>
                      <a:r>
                        <a:rPr lang="en-US" sz="1100" kern="1200" dirty="0" smtClean="0">
                          <a:effectLst/>
                        </a:rPr>
                        <a:t>United </a:t>
                      </a:r>
                      <a:r>
                        <a:rPr lang="en-US" sz="1100" kern="1200" dirty="0">
                          <a:effectLst/>
                        </a:rPr>
                        <a:t>Arab </a:t>
                      </a:r>
                      <a:r>
                        <a:rPr lang="en-US" sz="1100" kern="1200" dirty="0" smtClean="0">
                          <a:effectLst/>
                        </a:rPr>
                        <a:t>Emirates and others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78116" marR="78116" marT="39058" marB="39058">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9"/>
                  </a:ext>
                </a:extLst>
              </a:tr>
              <a:tr h="242154">
                <a:tc>
                  <a:txBody>
                    <a:bodyPr/>
                    <a:lstStyle/>
                    <a:p>
                      <a:pPr marL="0" marR="0">
                        <a:lnSpc>
                          <a:spcPct val="107000"/>
                        </a:lnSpc>
                        <a:spcBef>
                          <a:spcPts val="0"/>
                        </a:spcBef>
                        <a:spcAft>
                          <a:spcPts val="0"/>
                        </a:spcAft>
                      </a:pPr>
                      <a:r>
                        <a:rPr lang="en-US" sz="1100" kern="1200" dirty="0">
                          <a:effectLst/>
                        </a:rPr>
                        <a:t>Major Import Commodities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78116" marR="78116" marT="39058" marB="3905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3">
                  <a:txBody>
                    <a:bodyPr/>
                    <a:lstStyle/>
                    <a:p>
                      <a:pPr marL="0" marR="0" algn="justLow">
                        <a:lnSpc>
                          <a:spcPct val="107000"/>
                        </a:lnSpc>
                        <a:spcBef>
                          <a:spcPts val="600"/>
                        </a:spcBef>
                        <a:spcAft>
                          <a:spcPts val="0"/>
                        </a:spcAft>
                      </a:pPr>
                      <a:r>
                        <a:rPr lang="en-US" sz="1100" kern="1200" dirty="0">
                          <a:effectLst/>
                        </a:rPr>
                        <a:t>Machinery and other capital goods, food, textiles and petroleum products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78116" marR="78116" marT="39058" marB="39058">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10"/>
                  </a:ext>
                </a:extLst>
              </a:tr>
              <a:tr h="384158">
                <a:tc>
                  <a:txBody>
                    <a:bodyPr/>
                    <a:lstStyle/>
                    <a:p>
                      <a:pPr marL="0" marR="0">
                        <a:lnSpc>
                          <a:spcPct val="107000"/>
                        </a:lnSpc>
                        <a:spcBef>
                          <a:spcPts val="0"/>
                        </a:spcBef>
                        <a:spcAft>
                          <a:spcPts val="0"/>
                        </a:spcAft>
                      </a:pPr>
                      <a:r>
                        <a:rPr lang="en-US" sz="1100" kern="1200" dirty="0">
                          <a:effectLst/>
                        </a:rPr>
                        <a:t>Exports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78116" marR="78116" marT="39058" marB="3905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3">
                  <a:txBody>
                    <a:bodyPr/>
                    <a:lstStyle/>
                    <a:p>
                      <a:pPr marL="0" marR="0">
                        <a:lnSpc>
                          <a:spcPct val="107000"/>
                        </a:lnSpc>
                        <a:spcBef>
                          <a:spcPts val="0"/>
                        </a:spcBef>
                        <a:spcAft>
                          <a:spcPts val="0"/>
                        </a:spcAft>
                      </a:pPr>
                      <a:r>
                        <a:rPr lang="en-US" sz="1100" kern="1200" dirty="0">
                          <a:effectLst/>
                        </a:rPr>
                        <a:t>824 Million dollar (2018).</a:t>
                      </a:r>
                      <a:r>
                        <a:rPr lang="en-US" sz="1100" dirty="0">
                          <a:effectLst/>
                        </a:rPr>
                        <a:t> </a:t>
                      </a:r>
                      <a:r>
                        <a:rPr lang="en-US" sz="1100" kern="1200" dirty="0">
                          <a:effectLst/>
                        </a:rPr>
                        <a:t>fruits, nuts, Afghan rugs, wool, cotton, hides, gemstone, and medical herbs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78116" marR="78116" marT="39058" marB="3905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11"/>
                  </a:ext>
                </a:extLst>
              </a:tr>
              <a:tr h="460920">
                <a:tc>
                  <a:txBody>
                    <a:bodyPr/>
                    <a:lstStyle/>
                    <a:p>
                      <a:pPr marL="0" marR="0">
                        <a:lnSpc>
                          <a:spcPct val="107000"/>
                        </a:lnSpc>
                        <a:spcBef>
                          <a:spcPts val="0"/>
                        </a:spcBef>
                        <a:spcAft>
                          <a:spcPts val="0"/>
                        </a:spcAft>
                      </a:pPr>
                      <a:r>
                        <a:rPr lang="en-US" sz="1100" kern="1200" dirty="0">
                          <a:effectLst/>
                        </a:rPr>
                        <a:t>Major Export Trading Partner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78116" marR="78116" marT="39058" marB="39058"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3">
                  <a:txBody>
                    <a:bodyPr/>
                    <a:lstStyle/>
                    <a:p>
                      <a:pPr marL="0" marR="0">
                        <a:lnSpc>
                          <a:spcPct val="107000"/>
                        </a:lnSpc>
                        <a:spcBef>
                          <a:spcPts val="0"/>
                        </a:spcBef>
                        <a:spcAft>
                          <a:spcPts val="0"/>
                        </a:spcAft>
                      </a:pPr>
                      <a:r>
                        <a:rPr lang="en-US" sz="1100" kern="1200" dirty="0">
                          <a:effectLst/>
                        </a:rPr>
                        <a:t>Pakistan, </a:t>
                      </a:r>
                      <a:r>
                        <a:rPr lang="en-US" sz="1100" kern="1200" dirty="0" smtClean="0">
                          <a:effectLst/>
                        </a:rPr>
                        <a:t>India, China, Turkey</a:t>
                      </a:r>
                      <a:r>
                        <a:rPr lang="en-US" sz="1100" kern="1200" dirty="0">
                          <a:effectLst/>
                        </a:rPr>
                        <a:t>, </a:t>
                      </a:r>
                      <a:r>
                        <a:rPr lang="en-US" sz="1100" kern="1200" dirty="0" smtClean="0">
                          <a:effectLst/>
                        </a:rPr>
                        <a:t> Iran</a:t>
                      </a:r>
                      <a:r>
                        <a:rPr lang="en-US" sz="1100" kern="1200" baseline="0" dirty="0" smtClean="0">
                          <a:effectLst/>
                        </a:rPr>
                        <a:t> </a:t>
                      </a:r>
                      <a:r>
                        <a:rPr lang="en-US" sz="1100" kern="1200" dirty="0" smtClean="0">
                          <a:effectLst/>
                        </a:rPr>
                        <a:t>, Unites Arab Emirates, Iraq,</a:t>
                      </a:r>
                      <a:r>
                        <a:rPr lang="en-US" sz="1100" kern="1200" baseline="0" dirty="0" smtClean="0">
                          <a:effectLst/>
                        </a:rPr>
                        <a:t> Saudi Arabia, </a:t>
                      </a:r>
                      <a:r>
                        <a:rPr lang="en-US" sz="1100" kern="1200" dirty="0" smtClean="0">
                          <a:effectLst/>
                        </a:rPr>
                        <a:t>Germany</a:t>
                      </a:r>
                      <a:r>
                        <a:rPr lang="en-US" sz="1100" kern="1200" dirty="0">
                          <a:effectLst/>
                        </a:rPr>
                        <a:t>, </a:t>
                      </a:r>
                      <a:r>
                        <a:rPr lang="en-US" sz="1100" kern="1200" dirty="0" smtClean="0">
                          <a:effectLst/>
                        </a:rPr>
                        <a:t>Turkmenistan, Kazakhstan,</a:t>
                      </a:r>
                      <a:r>
                        <a:rPr lang="en-US" sz="1100" kern="1200" baseline="0" dirty="0" smtClean="0">
                          <a:effectLst/>
                        </a:rPr>
                        <a:t> UAS and </a:t>
                      </a:r>
                      <a:r>
                        <a:rPr lang="en-US" sz="1100" kern="1200" dirty="0" smtClean="0">
                          <a:effectLst/>
                        </a:rPr>
                        <a:t>Russian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78116" marR="78116" marT="39058" marB="39058">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12"/>
                  </a:ext>
                </a:extLst>
              </a:tr>
            </a:tbl>
          </a:graphicData>
        </a:graphic>
      </p:graphicFrame>
      <p:sp>
        <p:nvSpPr>
          <p:cNvPr id="4" name="Rectangle 3"/>
          <p:cNvSpPr/>
          <p:nvPr/>
        </p:nvSpPr>
        <p:spPr>
          <a:xfrm>
            <a:off x="2929597" y="187144"/>
            <a:ext cx="9143134" cy="1077218"/>
          </a:xfrm>
          <a:prstGeom prst="rect">
            <a:avLst/>
          </a:prstGeom>
        </p:spPr>
        <p:txBody>
          <a:bodyPr wrap="square">
            <a:spAutoFit/>
          </a:bodyPr>
          <a:lstStyle/>
          <a:p>
            <a:pPr marL="0" marR="0" lvl="0" indent="0" algn="justLow" defTabSz="914400" eaLnBrk="1" fontAlgn="auto" latinLnBrk="0" hangingPunct="1">
              <a:spcBef>
                <a:spcPts val="0"/>
              </a:spcBef>
              <a:spcAft>
                <a:spcPts val="0"/>
              </a:spcAft>
              <a:buClrTx/>
              <a:buSzTx/>
              <a:buFontTx/>
              <a:buNone/>
              <a:tabLst/>
              <a:defRPr/>
            </a:pPr>
            <a:r>
              <a:rPr lang="en-US" sz="1200" kern="0" dirty="0">
                <a:solidFill>
                  <a:sysClr val="windowText" lastClr="000000"/>
                </a:solidFill>
                <a:latin typeface="+mn-lt"/>
                <a:ea typeface="Calibri" panose="020F0502020204030204" pitchFamily="34" charset="0"/>
                <a:cs typeface="Arial" panose="020B0604020202020204" pitchFamily="34" charset="0"/>
              </a:rPr>
              <a:t>Afghanistan’s Area is 652,230 sq. km and is located at the heart of Asia, considered as a bridge connecting South and Central Asia. From its supportive regulatory </a:t>
            </a:r>
            <a:r>
              <a:rPr lang="en-US" sz="1200" kern="0" dirty="0" smtClean="0">
                <a:solidFill>
                  <a:sysClr val="windowText" lastClr="000000"/>
                </a:solidFill>
                <a:latin typeface="+mn-lt"/>
                <a:ea typeface="Calibri" panose="020F0502020204030204" pitchFamily="34" charset="0"/>
                <a:cs typeface="Arial" panose="020B0604020202020204" pitchFamily="34" charset="0"/>
              </a:rPr>
              <a:t>framework, its </a:t>
            </a:r>
            <a:r>
              <a:rPr lang="en-US" sz="1200" kern="0" dirty="0">
                <a:solidFill>
                  <a:sysClr val="windowText" lastClr="000000"/>
                </a:solidFill>
                <a:latin typeface="+mn-lt"/>
                <a:ea typeface="Calibri" panose="020F0502020204030204" pitchFamily="34" charset="0"/>
                <a:cs typeface="Arial" panose="020B0604020202020204" pitchFamily="34" charset="0"/>
              </a:rPr>
              <a:t>estimated multi-trillion dollar mineral and hydrocarbon sectors to the country’s transport and energy-related investments, Afghanistan is fast becoming a highly business-friendly environment. It is a top reformer in the World Bank ease of doing business 2018 report – regionally ranked 2nd on establishing a business and taxes; 3rd on resolving insolvency; and 4th on </a:t>
            </a:r>
            <a:r>
              <a:rPr lang="en-US" sz="1200" kern="0" dirty="0" smtClean="0">
                <a:solidFill>
                  <a:sysClr val="windowText" lastClr="000000"/>
                </a:solidFill>
                <a:latin typeface="+mn-lt"/>
                <a:ea typeface="Calibri" panose="020F0502020204030204" pitchFamily="34" charset="0"/>
                <a:cs typeface="Arial" panose="020B0604020202020204" pitchFamily="34" charset="0"/>
              </a:rPr>
              <a:t>contract enforcement, where </a:t>
            </a:r>
            <a:r>
              <a:rPr lang="en-US" sz="1200" kern="0" dirty="0">
                <a:solidFill>
                  <a:sysClr val="windowText" lastClr="000000"/>
                </a:solidFill>
                <a:latin typeface="+mn-lt"/>
                <a:ea typeface="Calibri" panose="020F0502020204030204" pitchFamily="34" charset="0"/>
                <a:cs typeface="Arial" panose="020B0604020202020204" pitchFamily="34" charset="0"/>
              </a:rPr>
              <a:t>investors can expect significant returns on investment</a:t>
            </a:r>
            <a:r>
              <a:rPr lang="en-US" sz="1600" kern="0" dirty="0" smtClean="0">
                <a:solidFill>
                  <a:sysClr val="windowText" lastClr="000000"/>
                </a:solidFill>
                <a:latin typeface="+mn-lt"/>
                <a:ea typeface="Calibri" panose="020F0502020204030204" pitchFamily="34" charset="0"/>
                <a:cs typeface="Arial" panose="020B0604020202020204" pitchFamily="34" charset="0"/>
              </a:rPr>
              <a:t>.</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87144"/>
            <a:ext cx="2743200" cy="1278402"/>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6615236"/>
            <a:ext cx="12192000" cy="242764"/>
          </a:xfrm>
          <a:prstGeom prst="rect">
            <a:avLst/>
          </a:prstGeom>
        </p:spPr>
      </p:pic>
    </p:spTree>
    <p:extLst>
      <p:ext uri="{BB962C8B-B14F-4D97-AF65-F5344CB8AC3E}">
        <p14:creationId xmlns:p14="http://schemas.microsoft.com/office/powerpoint/2010/main" val="2904425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Health Statistics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63043424"/>
              </p:ext>
            </p:extLst>
          </p:nvPr>
        </p:nvGraphicFramePr>
        <p:xfrm>
          <a:off x="2545237" y="1874340"/>
          <a:ext cx="7946796" cy="2763520"/>
        </p:xfrm>
        <a:graphic>
          <a:graphicData uri="http://schemas.openxmlformats.org/drawingml/2006/table">
            <a:tbl>
              <a:tblPr firstRow="1" bandRow="1">
                <a:tableStyleId>{5C22544A-7EE6-4342-B048-85BDC9FD1C3A}</a:tableStyleId>
              </a:tblPr>
              <a:tblGrid>
                <a:gridCol w="6348888">
                  <a:extLst>
                    <a:ext uri="{9D8B030D-6E8A-4147-A177-3AD203B41FA5}">
                      <a16:colId xmlns:a16="http://schemas.microsoft.com/office/drawing/2014/main" xmlns="" val="20000"/>
                    </a:ext>
                  </a:extLst>
                </a:gridCol>
                <a:gridCol w="1597908">
                  <a:extLst>
                    <a:ext uri="{9D8B030D-6E8A-4147-A177-3AD203B41FA5}">
                      <a16:colId xmlns:a16="http://schemas.microsoft.com/office/drawing/2014/main" xmlns="" val="20001"/>
                    </a:ext>
                  </a:extLst>
                </a:gridCol>
              </a:tblGrid>
              <a:tr h="370840">
                <a:tc>
                  <a:txBody>
                    <a:bodyPr/>
                    <a:lstStyle/>
                    <a:p>
                      <a:pPr algn="ctr"/>
                      <a:r>
                        <a:rPr lang="en-US" dirty="0" smtClean="0"/>
                        <a:t>Public Hospitals </a:t>
                      </a:r>
                      <a:endParaRPr lang="en-US" dirty="0"/>
                    </a:p>
                  </a:txBody>
                  <a:tcPr/>
                </a:tc>
                <a:tc>
                  <a:txBody>
                    <a:bodyPr/>
                    <a:lstStyle/>
                    <a:p>
                      <a:pPr algn="ctr"/>
                      <a:r>
                        <a:rPr lang="en-US" dirty="0" smtClean="0"/>
                        <a:t>153</a:t>
                      </a:r>
                      <a:endParaRPr lang="en-US" dirty="0"/>
                    </a:p>
                  </a:txBody>
                  <a:tcPr/>
                </a:tc>
                <a:extLst>
                  <a:ext uri="{0D108BD9-81ED-4DB2-BD59-A6C34878D82A}">
                    <a16:rowId xmlns:a16="http://schemas.microsoft.com/office/drawing/2014/main" xmlns="" val="1000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Private Hospitals</a:t>
                      </a:r>
                      <a:endParaRPr lang="en-US" dirty="0"/>
                    </a:p>
                  </a:txBody>
                  <a:tcPr/>
                </a:tc>
                <a:tc>
                  <a:txBody>
                    <a:bodyPr/>
                    <a:lstStyle/>
                    <a:p>
                      <a:pPr algn="ctr"/>
                      <a:r>
                        <a:rPr lang="en-US" sz="1800" kern="1200" dirty="0" smtClean="0">
                          <a:solidFill>
                            <a:schemeClr val="dk1"/>
                          </a:solidFill>
                          <a:effectLst/>
                          <a:latin typeface="+mn-lt"/>
                          <a:ea typeface="+mn-ea"/>
                          <a:cs typeface="+mn-cs"/>
                        </a:rPr>
                        <a:t>401</a:t>
                      </a:r>
                      <a:endParaRPr lang="en-US" dirty="0"/>
                    </a:p>
                  </a:txBody>
                  <a:tcPr/>
                </a:tc>
                <a:extLst>
                  <a:ext uri="{0D108BD9-81ED-4DB2-BD59-A6C34878D82A}">
                    <a16:rowId xmlns:a16="http://schemas.microsoft.com/office/drawing/2014/main" xmlns="" val="1000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Comprehensive Health Centers</a:t>
                      </a:r>
                      <a:endParaRPr lang="en-US" dirty="0"/>
                    </a:p>
                  </a:txBody>
                  <a:tcPr/>
                </a:tc>
                <a:tc>
                  <a:txBody>
                    <a:bodyPr/>
                    <a:lstStyle/>
                    <a:p>
                      <a:pPr algn="ctr"/>
                      <a:r>
                        <a:rPr lang="en-US" sz="1800" kern="1200" dirty="0" smtClean="0">
                          <a:solidFill>
                            <a:schemeClr val="dk1"/>
                          </a:solidFill>
                          <a:effectLst/>
                          <a:latin typeface="+mn-lt"/>
                          <a:ea typeface="+mn-ea"/>
                          <a:cs typeface="+mn-cs"/>
                        </a:rPr>
                        <a:t>411</a:t>
                      </a:r>
                      <a:endParaRPr lang="en-US" dirty="0"/>
                    </a:p>
                  </a:txBody>
                  <a:tcPr/>
                </a:tc>
                <a:extLst>
                  <a:ext uri="{0D108BD9-81ED-4DB2-BD59-A6C34878D82A}">
                    <a16:rowId xmlns:a16="http://schemas.microsoft.com/office/drawing/2014/main" xmlns="" val="10002"/>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Basic Health Centers</a:t>
                      </a:r>
                      <a:endParaRPr lang="en-US" dirty="0"/>
                    </a:p>
                  </a:txBody>
                  <a:tcPr/>
                </a:tc>
                <a:tc>
                  <a:txBody>
                    <a:bodyPr/>
                    <a:lstStyle/>
                    <a:p>
                      <a:pPr algn="ctr"/>
                      <a:r>
                        <a:rPr lang="en-US" sz="1800" kern="1200" dirty="0" smtClean="0">
                          <a:solidFill>
                            <a:schemeClr val="dk1"/>
                          </a:solidFill>
                          <a:effectLst/>
                          <a:latin typeface="+mn-lt"/>
                          <a:ea typeface="+mn-ea"/>
                          <a:cs typeface="+mn-cs"/>
                        </a:rPr>
                        <a:t>932</a:t>
                      </a:r>
                      <a:endParaRPr lang="en-US" dirty="0"/>
                    </a:p>
                  </a:txBody>
                  <a:tcPr/>
                </a:tc>
                <a:extLst>
                  <a:ext uri="{0D108BD9-81ED-4DB2-BD59-A6C34878D82A}">
                    <a16:rowId xmlns:a16="http://schemas.microsoft.com/office/drawing/2014/main" xmlns="" val="10003"/>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Health Sub Centers</a:t>
                      </a:r>
                    </a:p>
                    <a:p>
                      <a:pPr algn="ctr"/>
                      <a:endParaRPr lang="en-US" dirty="0"/>
                    </a:p>
                  </a:txBody>
                  <a:tcPr/>
                </a:tc>
                <a:tc>
                  <a:txBody>
                    <a:bodyPr/>
                    <a:lstStyle/>
                    <a:p>
                      <a:pPr algn="ctr"/>
                      <a:r>
                        <a:rPr lang="en-US" sz="1800" kern="1200" dirty="0" smtClean="0">
                          <a:solidFill>
                            <a:schemeClr val="dk1"/>
                          </a:solidFill>
                          <a:effectLst/>
                          <a:latin typeface="+mn-lt"/>
                          <a:ea typeface="+mn-ea"/>
                          <a:cs typeface="+mn-cs"/>
                        </a:rPr>
                        <a:t>854</a:t>
                      </a:r>
                      <a:endParaRPr lang="en-US" dirty="0"/>
                    </a:p>
                  </a:txBody>
                  <a:tcPr/>
                </a:tc>
                <a:extLst>
                  <a:ext uri="{0D108BD9-81ED-4DB2-BD59-A6C34878D82A}">
                    <a16:rowId xmlns:a16="http://schemas.microsoft.com/office/drawing/2014/main" xmlns="" val="1000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Laboratories</a:t>
                      </a:r>
                      <a:r>
                        <a:rPr lang="en-US" sz="1800" kern="1200" baseline="0" dirty="0" smtClean="0">
                          <a:solidFill>
                            <a:schemeClr val="dk1"/>
                          </a:solidFill>
                          <a:effectLst/>
                          <a:latin typeface="+mn-lt"/>
                          <a:ea typeface="+mn-ea"/>
                          <a:cs typeface="+mn-cs"/>
                        </a:rPr>
                        <a:t> </a:t>
                      </a:r>
                      <a:endParaRPr lang="en-US" sz="1800" kern="1200" dirty="0" smtClean="0">
                        <a:solidFill>
                          <a:schemeClr val="dk1"/>
                        </a:solidFill>
                        <a:effectLst/>
                        <a:latin typeface="+mn-lt"/>
                        <a:ea typeface="+mn-ea"/>
                        <a:cs typeface="+mn-cs"/>
                      </a:endParaRPr>
                    </a:p>
                    <a:p>
                      <a:pPr algn="ctr"/>
                      <a:endParaRPr lang="en-US" dirty="0"/>
                    </a:p>
                  </a:txBody>
                  <a:tcPr/>
                </a:tc>
                <a:tc>
                  <a:txBody>
                    <a:bodyPr/>
                    <a:lstStyle/>
                    <a:p>
                      <a:pPr algn="ctr"/>
                      <a:r>
                        <a:rPr lang="en-US" sz="1800" kern="1200" dirty="0" smtClean="0">
                          <a:solidFill>
                            <a:schemeClr val="dk1"/>
                          </a:solidFill>
                          <a:effectLst/>
                          <a:latin typeface="+mn-lt"/>
                          <a:ea typeface="+mn-ea"/>
                          <a:cs typeface="+mn-cs"/>
                        </a:rPr>
                        <a:t>1700 </a:t>
                      </a:r>
                      <a:endParaRPr lang="en-US" dirty="0"/>
                    </a:p>
                  </a:txBody>
                  <a:tcPr/>
                </a:tc>
                <a:extLst>
                  <a:ext uri="{0D108BD9-81ED-4DB2-BD59-A6C34878D82A}">
                    <a16:rowId xmlns:a16="http://schemas.microsoft.com/office/drawing/2014/main" xmlns="" val="10005"/>
                  </a:ext>
                </a:extLst>
              </a:tr>
            </a:tbl>
          </a:graphicData>
        </a:graphic>
      </p:graphicFrame>
      <p:sp>
        <p:nvSpPr>
          <p:cNvPr id="5" name="Rectangle 4"/>
          <p:cNvSpPr/>
          <p:nvPr/>
        </p:nvSpPr>
        <p:spPr>
          <a:xfrm>
            <a:off x="729006" y="4821513"/>
            <a:ext cx="10624794" cy="369332"/>
          </a:xfrm>
          <a:prstGeom prst="rect">
            <a:avLst/>
          </a:prstGeom>
        </p:spPr>
        <p:txBody>
          <a:bodyPr wrap="square">
            <a:spAutoFit/>
          </a:bodyPr>
          <a:lstStyle/>
          <a:p>
            <a:r>
              <a:rPr lang="en-US" dirty="0">
                <a:latin typeface="Arial" panose="020B0604020202020204" pitchFamily="34" charset="0"/>
                <a:ea typeface="Times New Roman" panose="02020603050405020304" pitchFamily="18" charset="0"/>
              </a:rPr>
              <a:t>Existing investment is </a:t>
            </a:r>
            <a:r>
              <a:rPr lang="en-US" dirty="0" smtClean="0">
                <a:latin typeface="Arial" panose="020B0604020202020204" pitchFamily="34" charset="0"/>
                <a:ea typeface="Times New Roman" panose="02020603050405020304" pitchFamily="18" charset="0"/>
              </a:rPr>
              <a:t>not sufficient </a:t>
            </a:r>
            <a:r>
              <a:rPr lang="en-US" dirty="0">
                <a:latin typeface="Arial" panose="020B0604020202020204" pitchFamily="34" charset="0"/>
                <a:ea typeface="Times New Roman" panose="02020603050405020304" pitchFamily="18" charset="0"/>
              </a:rPr>
              <a:t>to meet local health service </a:t>
            </a:r>
            <a:r>
              <a:rPr lang="en-US" dirty="0" smtClean="0">
                <a:latin typeface="Arial" panose="020B0604020202020204" pitchFamily="34" charset="0"/>
                <a:ea typeface="Times New Roman" panose="02020603050405020304" pitchFamily="18" charset="0"/>
              </a:rPr>
              <a:t>and </a:t>
            </a:r>
            <a:r>
              <a:rPr lang="en-US" dirty="0">
                <a:latin typeface="Arial" panose="020B0604020202020204" pitchFamily="34" charset="0"/>
                <a:ea typeface="Times New Roman" panose="02020603050405020304" pitchFamily="18" charset="0"/>
              </a:rPr>
              <a:t>medicinal </a:t>
            </a:r>
            <a:r>
              <a:rPr lang="en-US" dirty="0" smtClean="0">
                <a:latin typeface="Arial" panose="020B0604020202020204" pitchFamily="34" charset="0"/>
                <a:ea typeface="Times New Roman" panose="02020603050405020304" pitchFamily="18" charset="0"/>
              </a:rPr>
              <a:t>demand in the country. </a:t>
            </a:r>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615236"/>
            <a:ext cx="12192000" cy="242764"/>
          </a:xfrm>
          <a:prstGeom prst="rect">
            <a:avLst/>
          </a:prstGeom>
        </p:spPr>
      </p:pic>
    </p:spTree>
    <p:extLst>
      <p:ext uri="{BB962C8B-B14F-4D97-AF65-F5344CB8AC3E}">
        <p14:creationId xmlns:p14="http://schemas.microsoft.com/office/powerpoint/2010/main" val="3485865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153454" cy="1325563"/>
          </a:xfrm>
        </p:spPr>
        <p:txBody>
          <a:bodyPr/>
          <a:lstStyle/>
          <a:p>
            <a:endParaRPr lang="en-US" dirty="0"/>
          </a:p>
        </p:txBody>
      </p:sp>
      <p:graphicFrame>
        <p:nvGraphicFramePr>
          <p:cNvPr id="4" name="Content Placeholder 3"/>
          <p:cNvGraphicFramePr>
            <a:graphicFrameLocks noGrp="1"/>
          </p:cNvGraphicFramePr>
          <p:nvPr>
            <p:ph idx="1"/>
            <p:extLst/>
          </p:nvPr>
        </p:nvGraphicFramePr>
        <p:xfrm>
          <a:off x="838200" y="1825623"/>
          <a:ext cx="10153454" cy="3159270"/>
        </p:xfrm>
        <a:graphic>
          <a:graphicData uri="http://schemas.openxmlformats.org/drawingml/2006/table">
            <a:tbl>
              <a:tblPr firstRow="1" bandRow="1">
                <a:tableStyleId>{5C22544A-7EE6-4342-B048-85BDC9FD1C3A}</a:tableStyleId>
              </a:tblPr>
              <a:tblGrid>
                <a:gridCol w="5076727">
                  <a:extLst>
                    <a:ext uri="{9D8B030D-6E8A-4147-A177-3AD203B41FA5}">
                      <a16:colId xmlns:a16="http://schemas.microsoft.com/office/drawing/2014/main" xmlns="" val="20000"/>
                    </a:ext>
                  </a:extLst>
                </a:gridCol>
                <a:gridCol w="5076727">
                  <a:extLst>
                    <a:ext uri="{9D8B030D-6E8A-4147-A177-3AD203B41FA5}">
                      <a16:colId xmlns:a16="http://schemas.microsoft.com/office/drawing/2014/main" xmlns="" val="20001"/>
                    </a:ext>
                  </a:extLst>
                </a:gridCol>
              </a:tblGrid>
              <a:tr h="482355">
                <a:tc>
                  <a:txBody>
                    <a:bodyPr/>
                    <a:lstStyle/>
                    <a:p>
                      <a:r>
                        <a:rPr lang="en-US" sz="1800" b="1" kern="1200" dirty="0" smtClean="0">
                          <a:solidFill>
                            <a:schemeClr val="lt1"/>
                          </a:solidFill>
                          <a:effectLst/>
                          <a:latin typeface="+mn-lt"/>
                          <a:ea typeface="+mn-ea"/>
                          <a:cs typeface="+mn-cs"/>
                        </a:rPr>
                        <a:t>More than USD 300 million flows out of Afghanistan in pursuit of medical treatments annually.</a:t>
                      </a:r>
                      <a:endParaRPr lang="en-US" sz="1800" b="1" kern="1200" dirty="0">
                        <a:solidFill>
                          <a:schemeClr val="lt1"/>
                        </a:solidFill>
                        <a:effectLst/>
                        <a:latin typeface="+mn-lt"/>
                        <a:ea typeface="+mn-ea"/>
                        <a:cs typeface="+mn-cs"/>
                      </a:endParaRPr>
                    </a:p>
                  </a:txBody>
                  <a:tcPr/>
                </a:tc>
                <a:tc>
                  <a:txBody>
                    <a:bodyPr/>
                    <a:lstStyle/>
                    <a:p>
                      <a:r>
                        <a:rPr lang="en-US" sz="1800" b="1" kern="1200" dirty="0" smtClean="0">
                          <a:solidFill>
                            <a:schemeClr val="lt1"/>
                          </a:solidFill>
                          <a:effectLst/>
                          <a:latin typeface="+mn-lt"/>
                          <a:ea typeface="+mn-ea"/>
                          <a:cs typeface="+mn-cs"/>
                        </a:rPr>
                        <a:t>More than USD 800 million worth of pharmaceuticals are imported annually.</a:t>
                      </a:r>
                      <a:endParaRPr lang="en-US" dirty="0"/>
                    </a:p>
                  </a:txBody>
                  <a:tcPr/>
                </a:tc>
                <a:extLst>
                  <a:ext uri="{0D108BD9-81ED-4DB2-BD59-A6C34878D82A}">
                    <a16:rowId xmlns:a16="http://schemas.microsoft.com/office/drawing/2014/main" xmlns="" val="10000"/>
                  </a:ext>
                </a:extLst>
              </a:tr>
              <a:tr h="48235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These huge outflows of money from the country demands for health services, which can be met through investing in the following areas:</a:t>
                      </a:r>
                    </a:p>
                  </a:txBody>
                  <a:tcPr/>
                </a:tc>
                <a:tc hMerge="1">
                  <a:txBody>
                    <a:bodyPr/>
                    <a:lstStyle/>
                    <a:p>
                      <a:endParaRPr lang="en-US" dirty="0"/>
                    </a:p>
                  </a:txBody>
                  <a:tcPr/>
                </a:tc>
                <a:extLst>
                  <a:ext uri="{0D108BD9-81ED-4DB2-BD59-A6C34878D82A}">
                    <a16:rowId xmlns:a16="http://schemas.microsoft.com/office/drawing/2014/main" xmlns="" val="10001"/>
                  </a:ext>
                </a:extLst>
              </a:tr>
              <a:tr h="482355">
                <a:tc>
                  <a:txBody>
                    <a:bodyPr/>
                    <a:lstStyle/>
                    <a:p>
                      <a:pPr lvl="0" rtl="0"/>
                      <a:r>
                        <a:rPr lang="en-US" sz="1800" b="0" kern="1200" dirty="0" smtClean="0">
                          <a:solidFill>
                            <a:schemeClr val="dk1"/>
                          </a:solidFill>
                          <a:effectLst/>
                          <a:latin typeface="+mn-lt"/>
                          <a:ea typeface="+mn-ea"/>
                          <a:cs typeface="+mn-cs"/>
                        </a:rPr>
                        <a:t>Medical complexes/hospitals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smtClean="0">
                          <a:solidFill>
                            <a:schemeClr val="dk1"/>
                          </a:solidFill>
                          <a:effectLst/>
                          <a:latin typeface="+mn-lt"/>
                          <a:ea typeface="+mn-ea"/>
                          <a:cs typeface="+mn-cs"/>
                        </a:rPr>
                        <a:t>Pharmaceutical industry</a:t>
                      </a:r>
                    </a:p>
                  </a:txBody>
                  <a:tcPr/>
                </a:tc>
                <a:extLst>
                  <a:ext uri="{0D108BD9-81ED-4DB2-BD59-A6C34878D82A}">
                    <a16:rowId xmlns:a16="http://schemas.microsoft.com/office/drawing/2014/main" xmlns="" val="10002"/>
                  </a:ext>
                </a:extLst>
              </a:tr>
              <a:tr h="4823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smtClean="0">
                          <a:solidFill>
                            <a:schemeClr val="dk1"/>
                          </a:solidFill>
                          <a:effectLst/>
                          <a:latin typeface="+mn-lt"/>
                          <a:ea typeface="+mn-ea"/>
                          <a:cs typeface="+mn-cs"/>
                        </a:rPr>
                        <a:t>Medical centers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smtClean="0">
                          <a:solidFill>
                            <a:schemeClr val="dk1"/>
                          </a:solidFill>
                          <a:effectLst/>
                          <a:latin typeface="+mn-lt"/>
                          <a:ea typeface="+mn-ea"/>
                          <a:cs typeface="+mn-cs"/>
                        </a:rPr>
                        <a:t>Medical equipment and tools manufacturing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dk1"/>
                        </a:solidFill>
                        <a:effectLst/>
                        <a:latin typeface="+mn-lt"/>
                        <a:ea typeface="+mn-ea"/>
                        <a:cs typeface="+mn-cs"/>
                      </a:endParaRPr>
                    </a:p>
                  </a:txBody>
                  <a:tcPr/>
                </a:tc>
                <a:extLst>
                  <a:ext uri="{0D108BD9-81ED-4DB2-BD59-A6C34878D82A}">
                    <a16:rowId xmlns:a16="http://schemas.microsoft.com/office/drawing/2014/main" xmlns="" val="10003"/>
                  </a:ext>
                </a:extLst>
              </a:tr>
              <a:tr h="4823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smtClean="0">
                          <a:solidFill>
                            <a:schemeClr val="dk1"/>
                          </a:solidFill>
                          <a:effectLst/>
                          <a:latin typeface="+mn-lt"/>
                          <a:ea typeface="+mn-ea"/>
                          <a:cs typeface="+mn-cs"/>
                        </a:rPr>
                        <a:t>Standard laboratories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smtClean="0">
                          <a:solidFill>
                            <a:schemeClr val="dk1"/>
                          </a:solidFill>
                          <a:effectLst/>
                          <a:latin typeface="+mn-lt"/>
                          <a:ea typeface="+mn-ea"/>
                          <a:cs typeface="+mn-cs"/>
                        </a:rPr>
                        <a:t>Standard pharmacies/medicine stores</a:t>
                      </a:r>
                      <a:endParaRPr lang="en-US" sz="1800" b="0" kern="1200" dirty="0">
                        <a:solidFill>
                          <a:schemeClr val="dk1"/>
                        </a:solidFill>
                        <a:effectLst/>
                        <a:latin typeface="+mn-lt"/>
                        <a:ea typeface="+mn-ea"/>
                        <a:cs typeface="+mn-cs"/>
                      </a:endParaRPr>
                    </a:p>
                  </a:txBody>
                  <a:tcPr/>
                </a:tc>
                <a:extLst>
                  <a:ext uri="{0D108BD9-81ED-4DB2-BD59-A6C34878D82A}">
                    <a16:rowId xmlns:a16="http://schemas.microsoft.com/office/drawing/2014/main" xmlns="" val="10004"/>
                  </a:ext>
                </a:extLst>
              </a:tr>
            </a:tbl>
          </a:graphicData>
        </a:graphic>
      </p:graphicFrame>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615236"/>
            <a:ext cx="12192000" cy="242764"/>
          </a:xfrm>
          <a:prstGeom prst="rect">
            <a:avLst/>
          </a:prstGeom>
        </p:spPr>
      </p:pic>
    </p:spTree>
    <p:extLst>
      <p:ext uri="{BB962C8B-B14F-4D97-AF65-F5344CB8AC3E}">
        <p14:creationId xmlns:p14="http://schemas.microsoft.com/office/powerpoint/2010/main" val="33766569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4411AD2-2984-4337-B36E-D6DAE8E42B57}" type="slidenum">
              <a:rPr lang="en-US" altLang="en-US" smtClean="0"/>
              <a:pPr/>
              <a:t>5</a:t>
            </a:fld>
            <a:endParaRPr lang="en-US" altLang="en-US"/>
          </a:p>
        </p:txBody>
      </p:sp>
      <p:sp>
        <p:nvSpPr>
          <p:cNvPr id="3" name="Rectangle 2"/>
          <p:cNvSpPr/>
          <p:nvPr/>
        </p:nvSpPr>
        <p:spPr>
          <a:xfrm>
            <a:off x="152400" y="366638"/>
            <a:ext cx="11887200" cy="830997"/>
          </a:xfrm>
          <a:prstGeom prst="rect">
            <a:avLst/>
          </a:prstGeom>
        </p:spPr>
        <p:txBody>
          <a:bodyPr wrap="square">
            <a:spAutoFit/>
          </a:bodyPr>
          <a:lstStyle/>
          <a:p>
            <a:r>
              <a:rPr lang="en-US" sz="1200" dirty="0">
                <a:latin typeface="+mj-lt"/>
                <a:ea typeface="Calibri" panose="020F0502020204030204" pitchFamily="34" charset="0"/>
                <a:cs typeface="Arial" panose="020B0604020202020204" pitchFamily="34" charset="0"/>
              </a:rPr>
              <a:t>While there have been positive changes in the health sector of Afghanistan and some investments has been made to establish hospitals, medical laboratories, and medicine production, the current level of investment does not fulfill the medical needs of the people of Afghanistan. According to the statistics provided by the Ministry of Public Health, 76 percent of medical care expenses are paid to private health providers. This indicates that private sector has a very important role in the health industry of Afghanistan and can create a substantial investment potential for foreign </a:t>
            </a:r>
            <a:r>
              <a:rPr lang="en-US" sz="1200" dirty="0" smtClean="0">
                <a:latin typeface="+mj-lt"/>
                <a:ea typeface="Calibri" panose="020F0502020204030204" pitchFamily="34" charset="0"/>
                <a:cs typeface="Arial" panose="020B0604020202020204" pitchFamily="34" charset="0"/>
              </a:rPr>
              <a:t>investors.</a:t>
            </a:r>
            <a:endParaRPr lang="en-US" sz="1200" dirty="0">
              <a:latin typeface="+mj-lt"/>
            </a:endParaRPr>
          </a:p>
        </p:txBody>
      </p:sp>
      <p:sp>
        <p:nvSpPr>
          <p:cNvPr id="4" name="Rectangle 3"/>
          <p:cNvSpPr/>
          <p:nvPr/>
        </p:nvSpPr>
        <p:spPr>
          <a:xfrm>
            <a:off x="-152400" y="17585"/>
            <a:ext cx="3276600" cy="388696"/>
          </a:xfrm>
          <a:prstGeom prst="rect">
            <a:avLst/>
          </a:prstGeom>
        </p:spPr>
        <p:txBody>
          <a:bodyPr wrap="square">
            <a:spAutoFit/>
          </a:bodyPr>
          <a:lstStyle/>
          <a:p>
            <a:pPr marL="342900" marR="0">
              <a:lnSpc>
                <a:spcPct val="107000"/>
              </a:lnSpc>
              <a:spcBef>
                <a:spcPts val="0"/>
              </a:spcBef>
              <a:spcAft>
                <a:spcPts val="800"/>
              </a:spcAft>
              <a:tabLst>
                <a:tab pos="942975" algn="l"/>
              </a:tabLst>
            </a:pPr>
            <a:r>
              <a:rPr lang="en-US" b="1" dirty="0" smtClean="0">
                <a:solidFill>
                  <a:srgbClr val="002060"/>
                </a:solidFill>
                <a:latin typeface="+mn-lt"/>
                <a:ea typeface="Calibri" panose="020F0502020204030204" pitchFamily="34" charset="0"/>
                <a:cs typeface="Arial" panose="020B0604020202020204" pitchFamily="34" charset="0"/>
              </a:rPr>
              <a:t>HEALTH SECTOR</a:t>
            </a:r>
            <a:endParaRPr lang="en-US" dirty="0">
              <a:solidFill>
                <a:srgbClr val="002060"/>
              </a:solidFill>
              <a:effectLst/>
              <a:latin typeface="+mn-lt"/>
              <a:ea typeface="Calibri" panose="020F050202020403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104926605"/>
              </p:ext>
            </p:extLst>
          </p:nvPr>
        </p:nvGraphicFramePr>
        <p:xfrm>
          <a:off x="228600" y="1197635"/>
          <a:ext cx="11811000" cy="5565648"/>
        </p:xfrm>
        <a:graphic>
          <a:graphicData uri="http://schemas.openxmlformats.org/drawingml/2006/table">
            <a:tbl>
              <a:tblPr firstRow="1" firstCol="1" bandRow="1">
                <a:tableStyleId>{3B4B98B0-60AC-42C2-AFA5-B58CD77FA1E5}</a:tableStyleId>
              </a:tblPr>
              <a:tblGrid>
                <a:gridCol w="1476756">
                  <a:extLst>
                    <a:ext uri="{9D8B030D-6E8A-4147-A177-3AD203B41FA5}">
                      <a16:colId xmlns:a16="http://schemas.microsoft.com/office/drawing/2014/main" xmlns="" val="20000"/>
                    </a:ext>
                  </a:extLst>
                </a:gridCol>
                <a:gridCol w="1010412">
                  <a:extLst>
                    <a:ext uri="{9D8B030D-6E8A-4147-A177-3AD203B41FA5}">
                      <a16:colId xmlns:a16="http://schemas.microsoft.com/office/drawing/2014/main" xmlns="" val="20001"/>
                    </a:ext>
                  </a:extLst>
                </a:gridCol>
                <a:gridCol w="699516">
                  <a:extLst>
                    <a:ext uri="{9D8B030D-6E8A-4147-A177-3AD203B41FA5}">
                      <a16:colId xmlns:a16="http://schemas.microsoft.com/office/drawing/2014/main" xmlns="" val="20002"/>
                    </a:ext>
                  </a:extLst>
                </a:gridCol>
                <a:gridCol w="544068">
                  <a:extLst>
                    <a:ext uri="{9D8B030D-6E8A-4147-A177-3AD203B41FA5}">
                      <a16:colId xmlns:a16="http://schemas.microsoft.com/office/drawing/2014/main" xmlns="" val="20003"/>
                    </a:ext>
                  </a:extLst>
                </a:gridCol>
                <a:gridCol w="1088136">
                  <a:extLst>
                    <a:ext uri="{9D8B030D-6E8A-4147-A177-3AD203B41FA5}">
                      <a16:colId xmlns:a16="http://schemas.microsoft.com/office/drawing/2014/main" xmlns="" val="20004"/>
                    </a:ext>
                  </a:extLst>
                </a:gridCol>
                <a:gridCol w="854964">
                  <a:extLst>
                    <a:ext uri="{9D8B030D-6E8A-4147-A177-3AD203B41FA5}">
                      <a16:colId xmlns:a16="http://schemas.microsoft.com/office/drawing/2014/main" xmlns="" val="20005"/>
                    </a:ext>
                  </a:extLst>
                </a:gridCol>
                <a:gridCol w="1321308">
                  <a:extLst>
                    <a:ext uri="{9D8B030D-6E8A-4147-A177-3AD203B41FA5}">
                      <a16:colId xmlns:a16="http://schemas.microsoft.com/office/drawing/2014/main" xmlns="" val="20006"/>
                    </a:ext>
                  </a:extLst>
                </a:gridCol>
                <a:gridCol w="854964">
                  <a:extLst>
                    <a:ext uri="{9D8B030D-6E8A-4147-A177-3AD203B41FA5}">
                      <a16:colId xmlns:a16="http://schemas.microsoft.com/office/drawing/2014/main" xmlns="" val="20007"/>
                    </a:ext>
                  </a:extLst>
                </a:gridCol>
                <a:gridCol w="760476">
                  <a:extLst>
                    <a:ext uri="{9D8B030D-6E8A-4147-A177-3AD203B41FA5}">
                      <a16:colId xmlns:a16="http://schemas.microsoft.com/office/drawing/2014/main" xmlns="" val="20008"/>
                    </a:ext>
                  </a:extLst>
                </a:gridCol>
                <a:gridCol w="871728">
                  <a:extLst>
                    <a:ext uri="{9D8B030D-6E8A-4147-A177-3AD203B41FA5}">
                      <a16:colId xmlns:a16="http://schemas.microsoft.com/office/drawing/2014/main" xmlns="" val="20009"/>
                    </a:ext>
                  </a:extLst>
                </a:gridCol>
                <a:gridCol w="1338072">
                  <a:extLst>
                    <a:ext uri="{9D8B030D-6E8A-4147-A177-3AD203B41FA5}">
                      <a16:colId xmlns:a16="http://schemas.microsoft.com/office/drawing/2014/main" xmlns="" val="20010"/>
                    </a:ext>
                  </a:extLst>
                </a:gridCol>
                <a:gridCol w="990600">
                  <a:extLst>
                    <a:ext uri="{9D8B030D-6E8A-4147-A177-3AD203B41FA5}">
                      <a16:colId xmlns:a16="http://schemas.microsoft.com/office/drawing/2014/main" xmlns="" val="20011"/>
                    </a:ext>
                  </a:extLst>
                </a:gridCol>
              </a:tblGrid>
              <a:tr h="402565">
                <a:tc>
                  <a:txBody>
                    <a:bodyPr/>
                    <a:lstStyle/>
                    <a:p>
                      <a:pPr marL="0" marR="0" algn="l">
                        <a:lnSpc>
                          <a:spcPct val="107000"/>
                        </a:lnSpc>
                        <a:spcBef>
                          <a:spcPts val="0"/>
                        </a:spcBef>
                        <a:spcAft>
                          <a:spcPts val="0"/>
                        </a:spcAft>
                      </a:pPr>
                      <a:r>
                        <a:rPr lang="en-US" sz="1050" dirty="0">
                          <a:solidFill>
                            <a:schemeClr val="bg1"/>
                          </a:solidFill>
                          <a:effectLst/>
                        </a:rPr>
                        <a:t>Project Name</a:t>
                      </a:r>
                      <a:endParaRPr lang="en-US" sz="1050" b="1" dirty="0">
                        <a:solidFill>
                          <a:schemeClr val="bg1"/>
                        </a:solidFill>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solidFill>
                      <a:srgbClr val="002060"/>
                    </a:solidFill>
                  </a:tcPr>
                </a:tc>
                <a:tc>
                  <a:txBody>
                    <a:bodyPr/>
                    <a:lstStyle/>
                    <a:p>
                      <a:pPr marL="0" marR="0" algn="l">
                        <a:lnSpc>
                          <a:spcPct val="107000"/>
                        </a:lnSpc>
                        <a:spcBef>
                          <a:spcPts val="0"/>
                        </a:spcBef>
                        <a:spcAft>
                          <a:spcPts val="0"/>
                        </a:spcAft>
                      </a:pPr>
                      <a:r>
                        <a:rPr lang="en-US" sz="1050" dirty="0">
                          <a:solidFill>
                            <a:schemeClr val="bg1"/>
                          </a:solidFill>
                          <a:effectLst/>
                        </a:rPr>
                        <a:t>Location</a:t>
                      </a:r>
                      <a:endParaRPr lang="en-US" sz="1050" b="1" dirty="0">
                        <a:solidFill>
                          <a:schemeClr val="bg1"/>
                        </a:solidFill>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solidFill>
                      <a:srgbClr val="002060"/>
                    </a:solidFill>
                  </a:tcPr>
                </a:tc>
                <a:tc>
                  <a:txBody>
                    <a:bodyPr/>
                    <a:lstStyle/>
                    <a:p>
                      <a:pPr marL="0" marR="0" algn="l">
                        <a:lnSpc>
                          <a:spcPct val="107000"/>
                        </a:lnSpc>
                        <a:spcBef>
                          <a:spcPts val="0"/>
                        </a:spcBef>
                        <a:spcAft>
                          <a:spcPts val="0"/>
                        </a:spcAft>
                      </a:pPr>
                      <a:r>
                        <a:rPr lang="en-US" sz="1050" dirty="0">
                          <a:solidFill>
                            <a:schemeClr val="bg1"/>
                          </a:solidFill>
                          <a:effectLst/>
                        </a:rPr>
                        <a:t>Project Type</a:t>
                      </a:r>
                      <a:endParaRPr lang="en-US" sz="1050" b="1" dirty="0">
                        <a:solidFill>
                          <a:schemeClr val="bg1"/>
                        </a:solidFill>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solidFill>
                      <a:srgbClr val="002060"/>
                    </a:solidFill>
                  </a:tcPr>
                </a:tc>
                <a:tc>
                  <a:txBody>
                    <a:bodyPr/>
                    <a:lstStyle/>
                    <a:p>
                      <a:pPr marL="0" marR="0" algn="ctr">
                        <a:lnSpc>
                          <a:spcPct val="107000"/>
                        </a:lnSpc>
                        <a:spcBef>
                          <a:spcPts val="0"/>
                        </a:spcBef>
                        <a:spcAft>
                          <a:spcPts val="0"/>
                        </a:spcAft>
                      </a:pPr>
                      <a:r>
                        <a:rPr lang="en-US" sz="1050" dirty="0">
                          <a:solidFill>
                            <a:schemeClr val="bg1"/>
                          </a:solidFill>
                          <a:effectLst/>
                        </a:rPr>
                        <a:t>Project </a:t>
                      </a:r>
                      <a:r>
                        <a:rPr lang="en-US" sz="1050" dirty="0" smtClean="0">
                          <a:solidFill>
                            <a:schemeClr val="bg1"/>
                          </a:solidFill>
                          <a:effectLst/>
                        </a:rPr>
                        <a:t>Value    (M USD)</a:t>
                      </a:r>
                      <a:endParaRPr lang="en-US" sz="1050" b="1" dirty="0">
                        <a:solidFill>
                          <a:schemeClr val="bg1"/>
                        </a:solidFill>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solidFill>
                      <a:srgbClr val="002060"/>
                    </a:solidFill>
                  </a:tcPr>
                </a:tc>
                <a:tc>
                  <a:txBody>
                    <a:bodyPr/>
                    <a:lstStyle/>
                    <a:p>
                      <a:pPr marL="0" marR="0" algn="l">
                        <a:lnSpc>
                          <a:spcPct val="107000"/>
                        </a:lnSpc>
                        <a:spcBef>
                          <a:spcPts val="0"/>
                        </a:spcBef>
                        <a:spcAft>
                          <a:spcPts val="0"/>
                        </a:spcAft>
                      </a:pPr>
                      <a:r>
                        <a:rPr lang="en-US" sz="1050" dirty="0">
                          <a:solidFill>
                            <a:schemeClr val="bg1"/>
                          </a:solidFill>
                          <a:effectLst/>
                        </a:rPr>
                        <a:t>Status</a:t>
                      </a:r>
                      <a:endParaRPr lang="en-US" sz="1050" b="1" dirty="0">
                        <a:solidFill>
                          <a:schemeClr val="bg1"/>
                        </a:solidFill>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solidFill>
                      <a:srgbClr val="002060"/>
                    </a:solidFill>
                  </a:tcPr>
                </a:tc>
                <a:tc>
                  <a:txBody>
                    <a:bodyPr/>
                    <a:lstStyle/>
                    <a:p>
                      <a:pPr marL="0" marR="0" algn="l">
                        <a:lnSpc>
                          <a:spcPct val="107000"/>
                        </a:lnSpc>
                        <a:spcBef>
                          <a:spcPts val="0"/>
                        </a:spcBef>
                        <a:spcAft>
                          <a:spcPts val="0"/>
                        </a:spcAft>
                      </a:pPr>
                      <a:r>
                        <a:rPr lang="en-US" sz="1050" dirty="0">
                          <a:solidFill>
                            <a:schemeClr val="bg1"/>
                          </a:solidFill>
                          <a:effectLst/>
                        </a:rPr>
                        <a:t>Documents Developed</a:t>
                      </a:r>
                      <a:endParaRPr lang="en-US" sz="1050" b="1" dirty="0">
                        <a:solidFill>
                          <a:schemeClr val="bg1"/>
                        </a:solidFill>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solidFill>
                      <a:srgbClr val="002060"/>
                    </a:solidFill>
                  </a:tcPr>
                </a:tc>
                <a:tc>
                  <a:txBody>
                    <a:bodyPr/>
                    <a:lstStyle/>
                    <a:p>
                      <a:pPr marL="0" marR="0" algn="l">
                        <a:lnSpc>
                          <a:spcPct val="107000"/>
                        </a:lnSpc>
                        <a:spcBef>
                          <a:spcPts val="0"/>
                        </a:spcBef>
                        <a:spcAft>
                          <a:spcPts val="0"/>
                        </a:spcAft>
                      </a:pPr>
                      <a:r>
                        <a:rPr lang="en-US" sz="1050" dirty="0">
                          <a:solidFill>
                            <a:schemeClr val="bg1"/>
                          </a:solidFill>
                          <a:effectLst/>
                        </a:rPr>
                        <a:t>Project Function</a:t>
                      </a:r>
                      <a:endParaRPr lang="en-US" sz="1050" b="1" dirty="0">
                        <a:solidFill>
                          <a:schemeClr val="bg1"/>
                        </a:solidFill>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solidFill>
                      <a:srgbClr val="002060"/>
                    </a:solidFill>
                  </a:tcPr>
                </a:tc>
                <a:tc>
                  <a:txBody>
                    <a:bodyPr/>
                    <a:lstStyle/>
                    <a:p>
                      <a:pPr marL="0" marR="0" algn="l">
                        <a:lnSpc>
                          <a:spcPct val="107000"/>
                        </a:lnSpc>
                        <a:spcBef>
                          <a:spcPts val="0"/>
                        </a:spcBef>
                        <a:spcAft>
                          <a:spcPts val="0"/>
                        </a:spcAft>
                      </a:pPr>
                      <a:r>
                        <a:rPr lang="en-US" sz="1050" dirty="0">
                          <a:solidFill>
                            <a:schemeClr val="bg1"/>
                          </a:solidFill>
                          <a:effectLst/>
                        </a:rPr>
                        <a:t>Risk Transfer</a:t>
                      </a:r>
                      <a:endParaRPr lang="en-US" sz="1050" b="1" dirty="0">
                        <a:solidFill>
                          <a:schemeClr val="bg1"/>
                        </a:solidFill>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solidFill>
                      <a:srgbClr val="002060"/>
                    </a:solidFill>
                  </a:tcPr>
                </a:tc>
                <a:tc>
                  <a:txBody>
                    <a:bodyPr/>
                    <a:lstStyle/>
                    <a:p>
                      <a:pPr marL="0" marR="0" algn="l">
                        <a:lnSpc>
                          <a:spcPct val="107000"/>
                        </a:lnSpc>
                        <a:spcBef>
                          <a:spcPts val="0"/>
                        </a:spcBef>
                        <a:spcAft>
                          <a:spcPts val="0"/>
                        </a:spcAft>
                      </a:pPr>
                      <a:r>
                        <a:rPr lang="en-US" sz="1050" dirty="0">
                          <a:solidFill>
                            <a:schemeClr val="bg1"/>
                          </a:solidFill>
                          <a:effectLst/>
                        </a:rPr>
                        <a:t>Business Opportunity</a:t>
                      </a:r>
                      <a:endParaRPr lang="en-US" sz="1050" b="1" dirty="0">
                        <a:solidFill>
                          <a:schemeClr val="bg1"/>
                        </a:solidFill>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solidFill>
                      <a:srgbClr val="002060"/>
                    </a:solidFill>
                  </a:tcPr>
                </a:tc>
                <a:tc>
                  <a:txBody>
                    <a:bodyPr/>
                    <a:lstStyle/>
                    <a:p>
                      <a:pPr marL="0" marR="0" algn="l">
                        <a:lnSpc>
                          <a:spcPct val="107000"/>
                        </a:lnSpc>
                        <a:spcBef>
                          <a:spcPts val="0"/>
                        </a:spcBef>
                        <a:spcAft>
                          <a:spcPts val="0"/>
                        </a:spcAft>
                      </a:pPr>
                      <a:r>
                        <a:rPr lang="en-US" sz="1050" dirty="0">
                          <a:solidFill>
                            <a:schemeClr val="bg1"/>
                          </a:solidFill>
                          <a:effectLst/>
                        </a:rPr>
                        <a:t>Example’s</a:t>
                      </a:r>
                      <a:endParaRPr lang="en-US" sz="1050" b="1" dirty="0">
                        <a:solidFill>
                          <a:schemeClr val="bg1"/>
                        </a:solidFill>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solidFill>
                      <a:srgbClr val="002060"/>
                    </a:solidFill>
                  </a:tcPr>
                </a:tc>
                <a:tc>
                  <a:txBody>
                    <a:bodyPr/>
                    <a:lstStyle/>
                    <a:p>
                      <a:pPr marL="0" marR="0" algn="l">
                        <a:lnSpc>
                          <a:spcPct val="107000"/>
                        </a:lnSpc>
                        <a:spcBef>
                          <a:spcPts val="0"/>
                        </a:spcBef>
                        <a:spcAft>
                          <a:spcPts val="0"/>
                        </a:spcAft>
                      </a:pPr>
                      <a:r>
                        <a:rPr lang="en-US" sz="1050">
                          <a:solidFill>
                            <a:schemeClr val="bg1"/>
                          </a:solidFill>
                          <a:effectLst/>
                        </a:rPr>
                        <a:t>Recommendation</a:t>
                      </a:r>
                      <a:endParaRPr lang="en-US" sz="1050" b="1">
                        <a:solidFill>
                          <a:schemeClr val="bg1"/>
                        </a:solidFill>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solidFill>
                      <a:srgbClr val="002060"/>
                    </a:solidFill>
                  </a:tcPr>
                </a:tc>
                <a:tc>
                  <a:txBody>
                    <a:bodyPr/>
                    <a:lstStyle/>
                    <a:p>
                      <a:pPr marL="0" marR="0" algn="l">
                        <a:lnSpc>
                          <a:spcPct val="107000"/>
                        </a:lnSpc>
                        <a:spcBef>
                          <a:spcPts val="0"/>
                        </a:spcBef>
                        <a:spcAft>
                          <a:spcPts val="0"/>
                        </a:spcAft>
                      </a:pPr>
                      <a:r>
                        <a:rPr lang="en-US" sz="1050" dirty="0">
                          <a:solidFill>
                            <a:schemeClr val="bg1"/>
                          </a:solidFill>
                          <a:effectLst/>
                        </a:rPr>
                        <a:t>Remarks</a:t>
                      </a:r>
                      <a:endParaRPr lang="en-US" sz="1050" b="1" dirty="0">
                        <a:solidFill>
                          <a:schemeClr val="bg1"/>
                        </a:solidFill>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xmlns="" val="10000"/>
                  </a:ext>
                </a:extLst>
              </a:tr>
              <a:tr h="459830">
                <a:tc>
                  <a:txBody>
                    <a:bodyPr/>
                    <a:lstStyle/>
                    <a:p>
                      <a:pPr marL="0" marR="0">
                        <a:lnSpc>
                          <a:spcPct val="107000"/>
                        </a:lnSpc>
                        <a:spcBef>
                          <a:spcPts val="0"/>
                        </a:spcBef>
                        <a:spcAft>
                          <a:spcPts val="0"/>
                        </a:spcAft>
                      </a:pPr>
                      <a:r>
                        <a:rPr lang="en-US" sz="1050" b="0">
                          <a:effectLst/>
                        </a:rPr>
                        <a:t>Ali Jinna Hospital</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Kabul</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dirty="0">
                          <a:effectLst/>
                        </a:rPr>
                        <a:t>Operating Concession</a:t>
                      </a:r>
                      <a:endParaRPr lang="en-US" sz="1050" b="0" dirty="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14m</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Tendering will be announced in Coming soon</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FS &amp; FM</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Delivery of Health Care Service</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To be Determine</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50" b="0">
                          <a:effectLst/>
                        </a:rPr>
                        <a:t>Yes</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Multiple (India, Turkey)</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FS &amp; FM Approval</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dirty="0">
                          <a:effectLst/>
                        </a:rPr>
                        <a:t>Updating Financial Model</a:t>
                      </a:r>
                      <a:endParaRPr lang="en-US" sz="1050" b="0" dirty="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1"/>
                  </a:ext>
                </a:extLst>
              </a:tr>
              <a:tr h="229915">
                <a:tc>
                  <a:txBody>
                    <a:bodyPr/>
                    <a:lstStyle/>
                    <a:p>
                      <a:pPr marL="0" marR="0">
                        <a:lnSpc>
                          <a:spcPct val="107000"/>
                        </a:lnSpc>
                        <a:spcBef>
                          <a:spcPts val="0"/>
                        </a:spcBef>
                        <a:spcAft>
                          <a:spcPts val="0"/>
                        </a:spcAft>
                      </a:pPr>
                      <a:r>
                        <a:rPr lang="en-US" sz="1050" b="0">
                          <a:effectLst/>
                        </a:rPr>
                        <a:t>Jamhuriat Hospital</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Kabul</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Operating Concession</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44m</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Updating FS &amp; FM</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FS &amp; FM</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Delivery of Health Care Service</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To be Determine</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50" b="0">
                          <a:effectLst/>
                        </a:rPr>
                        <a:t>Yes</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Multiple (India, Turkey)</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Updating FS</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Updating Financial Model</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2"/>
                  </a:ext>
                </a:extLst>
              </a:tr>
              <a:tr h="306553">
                <a:tc>
                  <a:txBody>
                    <a:bodyPr/>
                    <a:lstStyle/>
                    <a:p>
                      <a:pPr marL="0" marR="0">
                        <a:lnSpc>
                          <a:spcPct val="107000"/>
                        </a:lnSpc>
                        <a:spcBef>
                          <a:spcPts val="0"/>
                        </a:spcBef>
                        <a:spcAft>
                          <a:spcPts val="0"/>
                        </a:spcAft>
                      </a:pPr>
                      <a:r>
                        <a:rPr lang="en-US" sz="1050" b="0">
                          <a:effectLst/>
                        </a:rPr>
                        <a:t>Pharmaceutical Enterprise</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Kabul</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Operating Concession</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10m</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Notification required</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Proposal</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Pharmaceutical Development</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To be Determine</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50" b="0">
                          <a:effectLst/>
                        </a:rPr>
                        <a:t>Yes</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Multiple (US, Europe, India)</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Complete PFS</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 </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3"/>
                  </a:ext>
                </a:extLst>
              </a:tr>
              <a:tr h="383192">
                <a:tc>
                  <a:txBody>
                    <a:bodyPr/>
                    <a:lstStyle/>
                    <a:p>
                      <a:pPr marL="0" marR="0">
                        <a:lnSpc>
                          <a:spcPct val="107000"/>
                        </a:lnSpc>
                        <a:spcBef>
                          <a:spcPts val="0"/>
                        </a:spcBef>
                        <a:spcAft>
                          <a:spcPts val="0"/>
                        </a:spcAft>
                      </a:pPr>
                      <a:r>
                        <a:rPr lang="en-US" sz="1050" b="0">
                          <a:effectLst/>
                        </a:rPr>
                        <a:t>Kabul Public Hospital USP (Unsolicited Proposal)</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Kabul</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Lease Contract</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3m</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Notification required</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dirty="0">
                          <a:effectLst/>
                        </a:rPr>
                        <a:t>Proposal</a:t>
                      </a:r>
                      <a:endParaRPr lang="en-US" sz="1050" b="0" dirty="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Pharmaceutical Development</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To be Determine</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50" b="0">
                          <a:effectLst/>
                        </a:rPr>
                        <a:t>Yes</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Multiple (U.S.A, Austria, India)</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Complete PFS</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 </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4"/>
                  </a:ext>
                </a:extLst>
              </a:tr>
              <a:tr h="459830">
                <a:tc>
                  <a:txBody>
                    <a:bodyPr/>
                    <a:lstStyle/>
                    <a:p>
                      <a:pPr marL="0" marR="0">
                        <a:lnSpc>
                          <a:spcPct val="107000"/>
                        </a:lnSpc>
                        <a:spcBef>
                          <a:spcPts val="0"/>
                        </a:spcBef>
                        <a:spcAft>
                          <a:spcPts val="0"/>
                        </a:spcAft>
                      </a:pPr>
                      <a:r>
                        <a:rPr lang="en-US" sz="1050" b="0" dirty="0">
                          <a:effectLst/>
                        </a:rPr>
                        <a:t>Afghanistan Hospital pharmaceutical USP (Unsolicited Proposal)</a:t>
                      </a:r>
                      <a:endParaRPr lang="en-US" sz="1050" b="0" dirty="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dirty="0">
                          <a:effectLst/>
                        </a:rPr>
                        <a:t>Kabul</a:t>
                      </a:r>
                      <a:endParaRPr lang="en-US" sz="1050" b="0" dirty="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dirty="0">
                          <a:effectLst/>
                        </a:rPr>
                        <a:t>Operating Concession</a:t>
                      </a:r>
                      <a:endParaRPr lang="en-US" sz="1050" b="0" dirty="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23m</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Notification</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Proposal</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Pharmaceutical Development</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To be Determine</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50" b="0">
                          <a:effectLst/>
                        </a:rPr>
                        <a:t>Yes</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Multiple (U.S.A, Austria, India)</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Additional data required</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dirty="0">
                          <a:effectLst/>
                        </a:rPr>
                        <a:t> </a:t>
                      </a:r>
                      <a:endParaRPr lang="en-US" sz="1050" b="0" dirty="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5"/>
                  </a:ext>
                </a:extLst>
              </a:tr>
              <a:tr h="459830">
                <a:tc>
                  <a:txBody>
                    <a:bodyPr/>
                    <a:lstStyle/>
                    <a:p>
                      <a:pPr marL="0" marR="0">
                        <a:lnSpc>
                          <a:spcPct val="107000"/>
                        </a:lnSpc>
                        <a:spcBef>
                          <a:spcPts val="0"/>
                        </a:spcBef>
                        <a:spcAft>
                          <a:spcPts val="0"/>
                        </a:spcAft>
                      </a:pPr>
                      <a:r>
                        <a:rPr lang="en-US" sz="1050" b="0">
                          <a:effectLst/>
                        </a:rPr>
                        <a:t>Two diagnostic center</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Kabul</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dirty="0">
                          <a:effectLst/>
                        </a:rPr>
                        <a:t>BOT</a:t>
                      </a:r>
                      <a:endParaRPr lang="en-US" sz="1050" b="0" dirty="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dirty="0">
                          <a:effectLst/>
                        </a:rPr>
                        <a:t>8m</a:t>
                      </a:r>
                      <a:endParaRPr lang="en-US" sz="1050" b="0" dirty="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Tendering will be announced in Coming soon</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RFQ, FM, RFP</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Imaging Services</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To be Determine</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50" b="0">
                          <a:effectLst/>
                        </a:rPr>
                        <a:t>Yes</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Multiple (India, Ukraine)</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Market Sounding &amp; Tendering Process</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Change on Location</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6"/>
                  </a:ext>
                </a:extLst>
              </a:tr>
              <a:tr h="383192">
                <a:tc>
                  <a:txBody>
                    <a:bodyPr/>
                    <a:lstStyle/>
                    <a:p>
                      <a:pPr marL="0" marR="0">
                        <a:lnSpc>
                          <a:spcPct val="107000"/>
                        </a:lnSpc>
                        <a:spcBef>
                          <a:spcPts val="0"/>
                        </a:spcBef>
                        <a:spcAft>
                          <a:spcPts val="0"/>
                        </a:spcAft>
                      </a:pPr>
                      <a:r>
                        <a:rPr lang="en-US" sz="1050" b="0">
                          <a:effectLst/>
                        </a:rPr>
                        <a:t>Four diagnostic center at regional Province</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Kabul</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BOT</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16m</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Newly approached</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Concept</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Imaging Services</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To be Determine</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50" b="0">
                          <a:effectLst/>
                        </a:rPr>
                        <a:t>Yes</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Multiple (India, Ukraine)</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Concept Development</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 </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7"/>
                  </a:ext>
                </a:extLst>
              </a:tr>
              <a:tr h="383192">
                <a:tc>
                  <a:txBody>
                    <a:bodyPr/>
                    <a:lstStyle/>
                    <a:p>
                      <a:pPr marL="0" marR="0">
                        <a:lnSpc>
                          <a:spcPct val="107000"/>
                        </a:lnSpc>
                        <a:spcBef>
                          <a:spcPts val="0"/>
                        </a:spcBef>
                        <a:spcAft>
                          <a:spcPts val="0"/>
                        </a:spcAft>
                      </a:pPr>
                      <a:r>
                        <a:rPr lang="en-US" sz="1050" b="0">
                          <a:effectLst/>
                        </a:rPr>
                        <a:t>1000 bed Hospital</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Kabul</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BOT</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40m</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Newly approached</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Concept</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Delivery of Supper Specialty Health Care Service</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To be Determine</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50" b="0">
                          <a:effectLst/>
                        </a:rPr>
                        <a:t>Yes</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Multiple (India, Turkey)</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Concept Development</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Concept Proposal Developed</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8"/>
                  </a:ext>
                </a:extLst>
              </a:tr>
              <a:tr h="459830">
                <a:tc>
                  <a:txBody>
                    <a:bodyPr/>
                    <a:lstStyle/>
                    <a:p>
                      <a:pPr marL="0" marR="0">
                        <a:lnSpc>
                          <a:spcPct val="107000"/>
                        </a:lnSpc>
                        <a:spcBef>
                          <a:spcPts val="0"/>
                        </a:spcBef>
                        <a:spcAft>
                          <a:spcPts val="0"/>
                        </a:spcAft>
                      </a:pPr>
                      <a:r>
                        <a:rPr lang="en-US" sz="1050" b="0" dirty="0">
                          <a:effectLst/>
                        </a:rPr>
                        <a:t>Regional quality Control laboratories</a:t>
                      </a:r>
                      <a:endParaRPr lang="en-US" sz="1050" b="0" dirty="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Balkh, Herat, Nangarhar and Kandahar</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PPP</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8m</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NA</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NA</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Quality Contor Pharmaceutical in regions</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To be Determine</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50" b="0">
                          <a:effectLst/>
                        </a:rPr>
                        <a:t>Yes</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Multiple</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Concept Development</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 </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9"/>
                  </a:ext>
                </a:extLst>
              </a:tr>
              <a:tr h="689745">
                <a:tc>
                  <a:txBody>
                    <a:bodyPr/>
                    <a:lstStyle/>
                    <a:p>
                      <a:pPr marL="0" marR="0">
                        <a:lnSpc>
                          <a:spcPct val="107000"/>
                        </a:lnSpc>
                        <a:spcBef>
                          <a:spcPts val="0"/>
                        </a:spcBef>
                        <a:spcAft>
                          <a:spcPts val="0"/>
                        </a:spcAft>
                      </a:pPr>
                      <a:r>
                        <a:rPr lang="en-US" sz="1050" b="0" dirty="0">
                          <a:effectLst/>
                        </a:rPr>
                        <a:t>Standard Warehouse at Custom level for medicine and healthcare product</a:t>
                      </a:r>
                      <a:endParaRPr lang="en-US" sz="1050" b="0" dirty="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Kabul, Herat, Kandahar, Nangarhar, Nimroz, Khost, Faryab</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PPP</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2m</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NA</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No</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dirty="0">
                          <a:effectLst/>
                        </a:rPr>
                        <a:t>To Store Medicine and Healthcare products at custom level according to GSP (Good Storage practices)</a:t>
                      </a:r>
                      <a:endParaRPr lang="en-US" sz="1050" b="0" dirty="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To be Determine</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50" b="0" dirty="0">
                          <a:effectLst/>
                        </a:rPr>
                        <a:t>Yes</a:t>
                      </a:r>
                      <a:endParaRPr lang="en-US" sz="1050" b="0" dirty="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Multiple</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a:effectLst/>
                        </a:rPr>
                        <a:t>Concept Development</a:t>
                      </a:r>
                      <a:endParaRPr lang="en-US" sz="1050" b="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tc>
                  <a:txBody>
                    <a:bodyPr/>
                    <a:lstStyle/>
                    <a:p>
                      <a:pPr marL="0" marR="0">
                        <a:lnSpc>
                          <a:spcPct val="107000"/>
                        </a:lnSpc>
                        <a:spcBef>
                          <a:spcPts val="0"/>
                        </a:spcBef>
                        <a:spcAft>
                          <a:spcPts val="0"/>
                        </a:spcAft>
                      </a:pPr>
                      <a:r>
                        <a:rPr lang="en-US" sz="1050" b="0" dirty="0">
                          <a:effectLst/>
                        </a:rPr>
                        <a:t> </a:t>
                      </a:r>
                      <a:endParaRPr lang="en-US" sz="1050" b="0" dirty="0">
                        <a:effectLst/>
                        <a:latin typeface="+mn-lt"/>
                        <a:ea typeface="Calibri" panose="020F0502020204030204" pitchFamily="34" charset="0"/>
                        <a:cs typeface="Arial" panose="020B0604020202020204" pitchFamily="34" charset="0"/>
                      </a:endParaRPr>
                    </a:p>
                  </a:txBody>
                  <a:tcPr marL="35815" marR="35815" marT="0" marB="0">
                    <a:lnL w="6350" cap="flat" cmpd="sng" algn="ctr">
                      <a:solidFill>
                        <a:schemeClr val="accent1">
                          <a:lumMod val="40000"/>
                          <a:lumOff val="60000"/>
                        </a:schemeClr>
                      </a:solidFill>
                      <a:prstDash val="solid"/>
                      <a:round/>
                      <a:headEnd type="none" w="med" len="med"/>
                      <a:tailEnd type="none" w="med" len="med"/>
                    </a:lnL>
                    <a:lnR w="6350" cap="flat" cmpd="sng" algn="ctr">
                      <a:solidFill>
                        <a:schemeClr val="accent1">
                          <a:lumMod val="40000"/>
                          <a:lumOff val="60000"/>
                        </a:schemeClr>
                      </a:solidFill>
                      <a:prstDash val="solid"/>
                      <a:round/>
                      <a:headEnd type="none" w="med" len="med"/>
                      <a:tailEnd type="none" w="med" len="med"/>
                    </a:lnR>
                    <a:lnT w="6350" cap="flat" cmpd="sng" algn="ctr">
                      <a:solidFill>
                        <a:schemeClr val="accent1">
                          <a:lumMod val="40000"/>
                          <a:lumOff val="60000"/>
                        </a:schemeClr>
                      </a:solidFill>
                      <a:prstDash val="solid"/>
                      <a:round/>
                      <a:headEnd type="none" w="med" len="med"/>
                      <a:tailEnd type="none" w="med" len="med"/>
                    </a:lnT>
                    <a:lnB w="6350" cap="flat" cmpd="sng" algn="ctr">
                      <a:solidFill>
                        <a:schemeClr val="accent1">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10"/>
                  </a:ext>
                </a:extLst>
              </a:tr>
            </a:tbl>
          </a:graphicData>
        </a:graphic>
      </p:graphicFrame>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615236"/>
            <a:ext cx="12192000" cy="242764"/>
          </a:xfrm>
          <a:prstGeom prst="rect">
            <a:avLst/>
          </a:prstGeom>
        </p:spPr>
      </p:pic>
    </p:spTree>
    <p:extLst>
      <p:ext uri="{BB962C8B-B14F-4D97-AF65-F5344CB8AC3E}">
        <p14:creationId xmlns:p14="http://schemas.microsoft.com/office/powerpoint/2010/main" val="3648329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4411AD2-2984-4337-B36E-D6DAE8E42B57}" type="slidenum">
              <a:rPr lang="en-US" altLang="en-US" smtClean="0"/>
              <a:pPr/>
              <a:t>6</a:t>
            </a:fld>
            <a:endParaRPr lang="en-US" altLang="en-US"/>
          </a:p>
        </p:txBody>
      </p:sp>
      <p:sp>
        <p:nvSpPr>
          <p:cNvPr id="3" name="TextBox 2"/>
          <p:cNvSpPr txBox="1"/>
          <p:nvPr/>
        </p:nvSpPr>
        <p:spPr>
          <a:xfrm>
            <a:off x="152400" y="152400"/>
            <a:ext cx="11811000" cy="338554"/>
          </a:xfrm>
          <a:prstGeom prst="rect">
            <a:avLst/>
          </a:prstGeom>
          <a:noFill/>
        </p:spPr>
        <p:txBody>
          <a:bodyPr wrap="square" rtlCol="0">
            <a:spAutoFit/>
          </a:bodyPr>
          <a:lstStyle/>
          <a:p>
            <a:r>
              <a:rPr lang="en-US" sz="1600" b="1" dirty="0" smtClean="0">
                <a:solidFill>
                  <a:srgbClr val="002060"/>
                </a:solidFill>
                <a:latin typeface="+mn-lt"/>
              </a:rPr>
              <a:t>NATIONAL PROCUREMENT AUTHORITY OPPORTUNITIES (NPA) </a:t>
            </a:r>
            <a:endParaRPr lang="en-US" sz="1600" b="1" dirty="0">
              <a:solidFill>
                <a:srgbClr val="002060"/>
              </a:solidFill>
              <a:latin typeface="+mn-lt"/>
            </a:endParaRPr>
          </a:p>
        </p:txBody>
      </p:sp>
      <p:sp>
        <p:nvSpPr>
          <p:cNvPr id="4" name="TextBox 3"/>
          <p:cNvSpPr txBox="1"/>
          <p:nvPr/>
        </p:nvSpPr>
        <p:spPr>
          <a:xfrm>
            <a:off x="152400" y="609600"/>
            <a:ext cx="11811000" cy="646331"/>
          </a:xfrm>
          <a:prstGeom prst="rect">
            <a:avLst/>
          </a:prstGeom>
          <a:noFill/>
        </p:spPr>
        <p:txBody>
          <a:bodyPr wrap="square" rtlCol="0">
            <a:spAutoFit/>
          </a:bodyPr>
          <a:lstStyle/>
          <a:p>
            <a:r>
              <a:rPr lang="en-US" sz="1200" dirty="0">
                <a:latin typeface="+mn-lt"/>
              </a:rPr>
              <a:t>The National Procurement Authority of Afghanistan (NPA) regularly announces all the contracting investment opportunities in all sector in the country, the domestic and international investors can participate in the tendering, the transparency of the process is guaranteed by government of Afghanistan. </a:t>
            </a:r>
            <a:endParaRPr lang="en-US" sz="1200" dirty="0" smtClean="0">
              <a:latin typeface="+mn-lt"/>
            </a:endParaRPr>
          </a:p>
          <a:p>
            <a:r>
              <a:rPr lang="en-US" sz="1200" dirty="0">
                <a:latin typeface="+mn-lt"/>
              </a:rPr>
              <a:t>F</a:t>
            </a:r>
            <a:r>
              <a:rPr lang="en-US" sz="1200" dirty="0" smtClean="0">
                <a:latin typeface="+mn-lt"/>
              </a:rPr>
              <a:t>ollowing are the projects that are announced by NPA for tendering.</a:t>
            </a:r>
            <a:endParaRPr lang="en-US" sz="1200" dirty="0">
              <a:latin typeface="+mn-lt"/>
            </a:endParaRPr>
          </a:p>
        </p:txBody>
      </p:sp>
      <p:graphicFrame>
        <p:nvGraphicFramePr>
          <p:cNvPr id="7" name="Table 6"/>
          <p:cNvGraphicFramePr>
            <a:graphicFrameLocks noGrp="1"/>
          </p:cNvGraphicFramePr>
          <p:nvPr>
            <p:extLst>
              <p:ext uri="{D42A27DB-BD31-4B8C-83A1-F6EECF244321}">
                <p14:modId xmlns:p14="http://schemas.microsoft.com/office/powerpoint/2010/main" val="3409379471"/>
              </p:ext>
            </p:extLst>
          </p:nvPr>
        </p:nvGraphicFramePr>
        <p:xfrm>
          <a:off x="381000" y="1752600"/>
          <a:ext cx="10820399" cy="2733050"/>
        </p:xfrm>
        <a:graphic>
          <a:graphicData uri="http://schemas.openxmlformats.org/drawingml/2006/table">
            <a:tbl>
              <a:tblPr firstRow="1" firstCol="1" bandRow="1"/>
              <a:tblGrid>
                <a:gridCol w="1218226">
                  <a:extLst>
                    <a:ext uri="{9D8B030D-6E8A-4147-A177-3AD203B41FA5}">
                      <a16:colId xmlns:a16="http://schemas.microsoft.com/office/drawing/2014/main" xmlns="" val="20000"/>
                    </a:ext>
                  </a:extLst>
                </a:gridCol>
                <a:gridCol w="1198451">
                  <a:extLst>
                    <a:ext uri="{9D8B030D-6E8A-4147-A177-3AD203B41FA5}">
                      <a16:colId xmlns:a16="http://schemas.microsoft.com/office/drawing/2014/main" xmlns="" val="20001"/>
                    </a:ext>
                  </a:extLst>
                </a:gridCol>
                <a:gridCol w="1213019">
                  <a:extLst>
                    <a:ext uri="{9D8B030D-6E8A-4147-A177-3AD203B41FA5}">
                      <a16:colId xmlns:a16="http://schemas.microsoft.com/office/drawing/2014/main" xmlns="" val="20002"/>
                    </a:ext>
                  </a:extLst>
                </a:gridCol>
                <a:gridCol w="1355872">
                  <a:extLst>
                    <a:ext uri="{9D8B030D-6E8A-4147-A177-3AD203B41FA5}">
                      <a16:colId xmlns:a16="http://schemas.microsoft.com/office/drawing/2014/main" xmlns="" val="20003"/>
                    </a:ext>
                  </a:extLst>
                </a:gridCol>
                <a:gridCol w="1209525">
                  <a:extLst>
                    <a:ext uri="{9D8B030D-6E8A-4147-A177-3AD203B41FA5}">
                      <a16:colId xmlns:a16="http://schemas.microsoft.com/office/drawing/2014/main" xmlns="" val="20004"/>
                    </a:ext>
                  </a:extLst>
                </a:gridCol>
                <a:gridCol w="1539395">
                  <a:extLst>
                    <a:ext uri="{9D8B030D-6E8A-4147-A177-3AD203B41FA5}">
                      <a16:colId xmlns:a16="http://schemas.microsoft.com/office/drawing/2014/main" xmlns="" val="20005"/>
                    </a:ext>
                  </a:extLst>
                </a:gridCol>
                <a:gridCol w="3085911">
                  <a:extLst>
                    <a:ext uri="{9D8B030D-6E8A-4147-A177-3AD203B41FA5}">
                      <a16:colId xmlns:a16="http://schemas.microsoft.com/office/drawing/2014/main" xmlns="" val="20006"/>
                    </a:ext>
                  </a:extLst>
                </a:gridCol>
              </a:tblGrid>
              <a:tr h="569550">
                <a:tc>
                  <a:txBody>
                    <a:bodyPr/>
                    <a:lstStyle/>
                    <a:p>
                      <a:pPr marL="0" marR="0" algn="l">
                        <a:lnSpc>
                          <a:spcPct val="107000"/>
                        </a:lnSpc>
                        <a:spcBef>
                          <a:spcPts val="0"/>
                        </a:spcBef>
                        <a:spcAft>
                          <a:spcPts val="0"/>
                        </a:spcAft>
                      </a:pPr>
                      <a:r>
                        <a:rPr lang="en-US" sz="1100" dirty="0">
                          <a:solidFill>
                            <a:schemeClr val="bg1"/>
                          </a:solidFill>
                          <a:effectLst/>
                          <a:latin typeface="Cambria" panose="02040503050406030204" pitchFamily="18" charset="0"/>
                          <a:ea typeface="Calibri" panose="020F0502020204030204" pitchFamily="34" charset="0"/>
                          <a:cs typeface="Arial" panose="020B0604020202020204" pitchFamily="34" charset="0"/>
                        </a:rPr>
                        <a:t>Bidding Announcement Status</a:t>
                      </a:r>
                    </a:p>
                  </a:txBody>
                  <a:tcPr marL="50126" marR="50126"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002060"/>
                    </a:solidFill>
                  </a:tcPr>
                </a:tc>
                <a:tc>
                  <a:txBody>
                    <a:bodyPr/>
                    <a:lstStyle/>
                    <a:p>
                      <a:pPr marL="0" marR="0" algn="l">
                        <a:lnSpc>
                          <a:spcPct val="107000"/>
                        </a:lnSpc>
                        <a:spcBef>
                          <a:spcPts val="0"/>
                        </a:spcBef>
                        <a:spcAft>
                          <a:spcPts val="0"/>
                        </a:spcAft>
                      </a:pPr>
                      <a:r>
                        <a:rPr lang="en-US" sz="1100">
                          <a:solidFill>
                            <a:schemeClr val="bg1"/>
                          </a:solidFill>
                          <a:effectLst/>
                          <a:latin typeface="Cambria" panose="02040503050406030204" pitchFamily="18" charset="0"/>
                          <a:ea typeface="Calibri" panose="020F0502020204030204" pitchFamily="34" charset="0"/>
                          <a:cs typeface="Arial" panose="020B0604020202020204" pitchFamily="34" charset="0"/>
                        </a:rPr>
                        <a:t>Procurement Announcement Date</a:t>
                      </a:r>
                    </a:p>
                  </a:txBody>
                  <a:tcPr marL="50126" marR="50126"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002060"/>
                    </a:solidFill>
                  </a:tcPr>
                </a:tc>
                <a:tc>
                  <a:txBody>
                    <a:bodyPr/>
                    <a:lstStyle/>
                    <a:p>
                      <a:pPr marL="0" marR="0" algn="l">
                        <a:lnSpc>
                          <a:spcPct val="107000"/>
                        </a:lnSpc>
                        <a:spcBef>
                          <a:spcPts val="0"/>
                        </a:spcBef>
                        <a:spcAft>
                          <a:spcPts val="0"/>
                        </a:spcAft>
                      </a:pPr>
                      <a:r>
                        <a:rPr lang="en-US" sz="1100">
                          <a:solidFill>
                            <a:schemeClr val="bg1"/>
                          </a:solidFill>
                          <a:effectLst/>
                          <a:latin typeface="Cambria" panose="02040503050406030204" pitchFamily="18" charset="0"/>
                          <a:ea typeface="Calibri" panose="020F0502020204030204" pitchFamily="34" charset="0"/>
                          <a:cs typeface="Arial" panose="020B0604020202020204" pitchFamily="34" charset="0"/>
                        </a:rPr>
                        <a:t>Deadline For Bid Submission</a:t>
                      </a:r>
                    </a:p>
                  </a:txBody>
                  <a:tcPr marL="50126" marR="50126"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002060"/>
                    </a:solidFill>
                  </a:tcPr>
                </a:tc>
                <a:tc>
                  <a:txBody>
                    <a:bodyPr/>
                    <a:lstStyle/>
                    <a:p>
                      <a:pPr marL="0" marR="0" algn="l">
                        <a:lnSpc>
                          <a:spcPct val="107000"/>
                        </a:lnSpc>
                        <a:spcBef>
                          <a:spcPts val="0"/>
                        </a:spcBef>
                        <a:spcAft>
                          <a:spcPts val="0"/>
                        </a:spcAft>
                      </a:pPr>
                      <a:r>
                        <a:rPr lang="en-US" sz="1100">
                          <a:solidFill>
                            <a:schemeClr val="bg1"/>
                          </a:solidFill>
                          <a:effectLst/>
                          <a:latin typeface="Cambria" panose="02040503050406030204" pitchFamily="18" charset="0"/>
                          <a:ea typeface="Calibri" panose="020F0502020204030204" pitchFamily="34" charset="0"/>
                          <a:cs typeface="Arial" panose="020B0604020202020204" pitchFamily="34" charset="0"/>
                        </a:rPr>
                        <a:t>Procurement Entity</a:t>
                      </a:r>
                    </a:p>
                  </a:txBody>
                  <a:tcPr marL="50126" marR="50126"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002060"/>
                    </a:solidFill>
                  </a:tcPr>
                </a:tc>
                <a:tc>
                  <a:txBody>
                    <a:bodyPr/>
                    <a:lstStyle/>
                    <a:p>
                      <a:pPr marL="0" marR="0" algn="l">
                        <a:lnSpc>
                          <a:spcPct val="107000"/>
                        </a:lnSpc>
                        <a:spcBef>
                          <a:spcPts val="0"/>
                        </a:spcBef>
                        <a:spcAft>
                          <a:spcPts val="0"/>
                        </a:spcAft>
                      </a:pPr>
                      <a:r>
                        <a:rPr lang="en-US" sz="1100">
                          <a:solidFill>
                            <a:schemeClr val="bg1"/>
                          </a:solidFill>
                          <a:effectLst/>
                          <a:latin typeface="Cambria" panose="02040503050406030204" pitchFamily="18" charset="0"/>
                          <a:ea typeface="Calibri" panose="020F0502020204030204" pitchFamily="34" charset="0"/>
                          <a:cs typeface="Arial" panose="020B0604020202020204" pitchFamily="34" charset="0"/>
                        </a:rPr>
                        <a:t>Procurement Type</a:t>
                      </a:r>
                    </a:p>
                  </a:txBody>
                  <a:tcPr marL="50126" marR="50126"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002060"/>
                    </a:solidFill>
                  </a:tcPr>
                </a:tc>
                <a:tc>
                  <a:txBody>
                    <a:bodyPr/>
                    <a:lstStyle/>
                    <a:p>
                      <a:pPr marL="0" marR="0" algn="l">
                        <a:lnSpc>
                          <a:spcPct val="107000"/>
                        </a:lnSpc>
                        <a:spcBef>
                          <a:spcPts val="0"/>
                        </a:spcBef>
                        <a:spcAft>
                          <a:spcPts val="0"/>
                        </a:spcAft>
                      </a:pPr>
                      <a:r>
                        <a:rPr lang="en-US" sz="1100">
                          <a:solidFill>
                            <a:schemeClr val="bg1"/>
                          </a:solidFill>
                          <a:effectLst/>
                          <a:latin typeface="Cambria" panose="02040503050406030204" pitchFamily="18" charset="0"/>
                          <a:ea typeface="Calibri" panose="020F0502020204030204" pitchFamily="34" charset="0"/>
                          <a:cs typeface="Arial" panose="020B0604020202020204" pitchFamily="34" charset="0"/>
                        </a:rPr>
                        <a:t>Project Identification Number</a:t>
                      </a:r>
                    </a:p>
                  </a:txBody>
                  <a:tcPr marL="50126" marR="50126"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002060"/>
                    </a:solidFill>
                  </a:tcPr>
                </a:tc>
                <a:tc>
                  <a:txBody>
                    <a:bodyPr/>
                    <a:lstStyle/>
                    <a:p>
                      <a:pPr marL="0" marR="0" algn="l">
                        <a:lnSpc>
                          <a:spcPct val="107000"/>
                        </a:lnSpc>
                        <a:spcBef>
                          <a:spcPts val="0"/>
                        </a:spcBef>
                        <a:spcAft>
                          <a:spcPts val="0"/>
                        </a:spcAft>
                      </a:pPr>
                      <a:r>
                        <a:rPr lang="en-US" sz="1100" dirty="0">
                          <a:solidFill>
                            <a:schemeClr val="bg1"/>
                          </a:solidFill>
                          <a:effectLst/>
                          <a:latin typeface="Cambria" panose="02040503050406030204" pitchFamily="18" charset="0"/>
                          <a:ea typeface="Calibri" panose="020F0502020204030204" pitchFamily="34" charset="0"/>
                          <a:cs typeface="Arial" panose="020B0604020202020204" pitchFamily="34" charset="0"/>
                        </a:rPr>
                        <a:t>Bidding Title</a:t>
                      </a:r>
                    </a:p>
                    <a:p>
                      <a:pPr marL="0" marR="0" algn="l">
                        <a:lnSpc>
                          <a:spcPct val="107000"/>
                        </a:lnSpc>
                        <a:spcBef>
                          <a:spcPts val="0"/>
                        </a:spcBef>
                        <a:spcAft>
                          <a:spcPts val="0"/>
                        </a:spcAft>
                      </a:pPr>
                      <a:r>
                        <a:rPr lang="en-US" sz="1100" dirty="0">
                          <a:solidFill>
                            <a:schemeClr val="bg1"/>
                          </a:solidFill>
                          <a:effectLst/>
                          <a:latin typeface="Cambria" panose="02040503050406030204" pitchFamily="18" charset="0"/>
                          <a:ea typeface="Calibri" panose="020F0502020204030204" pitchFamily="34" charset="0"/>
                          <a:cs typeface="Calibri" panose="020F0502020204030204" pitchFamily="34" charset="0"/>
                        </a:rPr>
                        <a:t> </a:t>
                      </a:r>
                      <a:endParaRPr lang="en-US" sz="1100" dirty="0">
                        <a:solidFill>
                          <a:schemeClr val="bg1"/>
                        </a:solidFill>
                        <a:effectLst/>
                        <a:latin typeface="Cambria" panose="02040503050406030204" pitchFamily="18" charset="0"/>
                        <a:ea typeface="Calibri" panose="020F0502020204030204" pitchFamily="34" charset="0"/>
                        <a:cs typeface="Arial" panose="020B0604020202020204" pitchFamily="34" charset="0"/>
                      </a:endParaRPr>
                    </a:p>
                  </a:txBody>
                  <a:tcPr marL="50126" marR="50126"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002060"/>
                    </a:solidFill>
                  </a:tcPr>
                </a:tc>
                <a:extLst>
                  <a:ext uri="{0D108BD9-81ED-4DB2-BD59-A6C34878D82A}">
                    <a16:rowId xmlns:a16="http://schemas.microsoft.com/office/drawing/2014/main" xmlns="" val="10000"/>
                  </a:ext>
                </a:extLst>
              </a:tr>
              <a:tr h="319867">
                <a:tc gridSpan="7">
                  <a:txBody>
                    <a:bodyPr/>
                    <a:lstStyle/>
                    <a:p>
                      <a:pPr marL="0" marR="0" algn="l">
                        <a:lnSpc>
                          <a:spcPct val="107000"/>
                        </a:lnSpc>
                        <a:spcBef>
                          <a:spcPts val="0"/>
                        </a:spcBef>
                        <a:spcAft>
                          <a:spcPts val="0"/>
                        </a:spcAft>
                      </a:pPr>
                      <a:r>
                        <a:rPr lang="en-US" sz="11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TECHNOLOGY SECTOR</a:t>
                      </a:r>
                      <a:endParaRPr lang="en-US" sz="1100" dirty="0">
                        <a:effectLst/>
                        <a:latin typeface="Cambria" panose="02040503050406030204" pitchFamily="18" charset="0"/>
                        <a:ea typeface="Calibri" panose="020F0502020204030204" pitchFamily="34" charset="0"/>
                        <a:cs typeface="Arial" panose="020B0604020202020204" pitchFamily="34" charset="0"/>
                      </a:endParaRPr>
                    </a:p>
                  </a:txBody>
                  <a:tcPr marL="50126" marR="50126"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1"/>
                  </a:ext>
                </a:extLst>
              </a:tr>
              <a:tr h="569550">
                <a:tc>
                  <a:txBody>
                    <a:bodyPr/>
                    <a:lstStyle/>
                    <a:p>
                      <a:pPr marL="0" marR="0" algn="l">
                        <a:lnSpc>
                          <a:spcPct val="107000"/>
                        </a:lnSpc>
                        <a:spcBef>
                          <a:spcPts val="0"/>
                        </a:spcBef>
                        <a:spcAft>
                          <a:spcPts val="0"/>
                        </a:spcAft>
                      </a:pPr>
                      <a:r>
                        <a:rPr lang="en-US" sz="1100">
                          <a:solidFill>
                            <a:srgbClr val="000000"/>
                          </a:solidFill>
                          <a:effectLst/>
                          <a:latin typeface="Cambria" panose="02040503050406030204" pitchFamily="18" charset="0"/>
                          <a:ea typeface="Calibri" panose="020F0502020204030204" pitchFamily="34" charset="0"/>
                          <a:cs typeface="Calibri" panose="020F0502020204030204" pitchFamily="34" charset="0"/>
                        </a:rPr>
                        <a:t>Open</a:t>
                      </a:r>
                      <a:endParaRPr lang="en-US" sz="1100">
                        <a:effectLst/>
                        <a:latin typeface="Cambria" panose="02040503050406030204" pitchFamily="18" charset="0"/>
                        <a:ea typeface="Calibri" panose="020F0502020204030204" pitchFamily="34" charset="0"/>
                        <a:cs typeface="Arial" panose="020B0604020202020204" pitchFamily="34" charset="0"/>
                      </a:endParaRPr>
                    </a:p>
                  </a:txBody>
                  <a:tcPr marL="50126" marR="50126"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a:solidFill>
                            <a:srgbClr val="000000"/>
                          </a:solidFill>
                          <a:effectLst/>
                          <a:latin typeface="Cambria" panose="02040503050406030204" pitchFamily="18" charset="0"/>
                          <a:ea typeface="Calibri" panose="020F0502020204030204" pitchFamily="34" charset="0"/>
                          <a:cs typeface="Calibri" panose="020F0502020204030204" pitchFamily="34" charset="0"/>
                        </a:rPr>
                        <a:t>24/06/2019</a:t>
                      </a:r>
                      <a:endParaRPr lang="en-US" sz="1100">
                        <a:effectLst/>
                        <a:latin typeface="Cambria" panose="02040503050406030204" pitchFamily="18" charset="0"/>
                        <a:ea typeface="Calibri" panose="020F0502020204030204" pitchFamily="34" charset="0"/>
                        <a:cs typeface="Arial" panose="020B0604020202020204" pitchFamily="34" charset="0"/>
                      </a:endParaRPr>
                    </a:p>
                  </a:txBody>
                  <a:tcPr marL="50126" marR="50126"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a:solidFill>
                            <a:srgbClr val="000000"/>
                          </a:solidFill>
                          <a:effectLst/>
                          <a:latin typeface="Cambria" panose="02040503050406030204" pitchFamily="18" charset="0"/>
                          <a:ea typeface="Calibri" panose="020F0502020204030204" pitchFamily="34" charset="0"/>
                          <a:cs typeface="Calibri" panose="020F0502020204030204" pitchFamily="34" charset="0"/>
                        </a:rPr>
                        <a:t>20/07/2019	</a:t>
                      </a:r>
                      <a:endParaRPr lang="en-US" sz="1100">
                        <a:effectLst/>
                        <a:latin typeface="Cambria" panose="02040503050406030204" pitchFamily="18" charset="0"/>
                        <a:ea typeface="Calibri" panose="020F0502020204030204" pitchFamily="34" charset="0"/>
                        <a:cs typeface="Arial" panose="020B0604020202020204" pitchFamily="34" charset="0"/>
                      </a:endParaRPr>
                    </a:p>
                  </a:txBody>
                  <a:tcPr marL="50126" marR="50126"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a:solidFill>
                            <a:srgbClr val="000000"/>
                          </a:solidFill>
                          <a:effectLst/>
                          <a:latin typeface="Cambria" panose="02040503050406030204" pitchFamily="18" charset="0"/>
                          <a:ea typeface="Calibri" panose="020F0502020204030204" pitchFamily="34" charset="0"/>
                          <a:cs typeface="Calibri" panose="020F0502020204030204" pitchFamily="34" charset="0"/>
                        </a:rPr>
                        <a:t>National Procurement Authority</a:t>
                      </a:r>
                      <a:endParaRPr lang="en-US" sz="1100">
                        <a:effectLst/>
                        <a:latin typeface="Cambria" panose="02040503050406030204" pitchFamily="18" charset="0"/>
                        <a:ea typeface="Calibri" panose="020F0502020204030204" pitchFamily="34" charset="0"/>
                        <a:cs typeface="Arial" panose="020B0604020202020204" pitchFamily="34" charset="0"/>
                      </a:endParaRPr>
                    </a:p>
                  </a:txBody>
                  <a:tcPr marL="50126" marR="50126"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a:solidFill>
                            <a:srgbClr val="000000"/>
                          </a:solidFill>
                          <a:effectLst/>
                          <a:latin typeface="Cambria" panose="02040503050406030204" pitchFamily="18" charset="0"/>
                          <a:ea typeface="Calibri" panose="020F0502020204030204" pitchFamily="34" charset="0"/>
                          <a:cs typeface="Calibri" panose="020F0502020204030204" pitchFamily="34" charset="0"/>
                        </a:rPr>
                        <a:t>Goods	</a:t>
                      </a:r>
                      <a:endParaRPr lang="en-US" sz="1100">
                        <a:effectLst/>
                        <a:latin typeface="Cambria" panose="02040503050406030204" pitchFamily="18" charset="0"/>
                        <a:ea typeface="Calibri" panose="020F0502020204030204" pitchFamily="34" charset="0"/>
                        <a:cs typeface="Arial" panose="020B0604020202020204" pitchFamily="34" charset="0"/>
                      </a:endParaRPr>
                    </a:p>
                  </a:txBody>
                  <a:tcPr marL="50126" marR="50126"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a:solidFill>
                            <a:srgbClr val="000000"/>
                          </a:solidFill>
                          <a:effectLst/>
                          <a:latin typeface="Cambria" panose="02040503050406030204" pitchFamily="18" charset="0"/>
                          <a:ea typeface="Calibri" panose="020F0502020204030204" pitchFamily="34" charset="0"/>
                          <a:cs typeface="Calibri" panose="020F0502020204030204" pitchFamily="34" charset="0"/>
                        </a:rPr>
                        <a:t>NPA/MOPH/98/G-2570/NCB	</a:t>
                      </a:r>
                      <a:endParaRPr lang="en-US" sz="1100">
                        <a:effectLst/>
                        <a:latin typeface="Cambria" panose="02040503050406030204" pitchFamily="18" charset="0"/>
                        <a:ea typeface="Calibri" panose="020F0502020204030204" pitchFamily="34" charset="0"/>
                        <a:cs typeface="Arial" panose="020B0604020202020204" pitchFamily="34" charset="0"/>
                      </a:endParaRPr>
                    </a:p>
                  </a:txBody>
                  <a:tcPr marL="50126" marR="50126"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Procurement of 67 Items Medical Appliances for Sheikh </a:t>
                      </a:r>
                      <a:r>
                        <a:rPr lang="en-US" sz="1100" dirty="0" err="1">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Zayed</a:t>
                      </a:r>
                      <a:r>
                        <a:rPr lang="en-US" sz="11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Hospital	</a:t>
                      </a:r>
                      <a:endParaRPr lang="en-US" sz="1100" dirty="0">
                        <a:effectLst/>
                        <a:latin typeface="Cambria" panose="02040503050406030204" pitchFamily="18" charset="0"/>
                        <a:ea typeface="Calibri" panose="020F0502020204030204" pitchFamily="34" charset="0"/>
                        <a:cs typeface="Arial" panose="020B0604020202020204" pitchFamily="34" charset="0"/>
                      </a:endParaRPr>
                    </a:p>
                  </a:txBody>
                  <a:tcPr marL="50126" marR="50126"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extLst>
                  <a:ext uri="{0D108BD9-81ED-4DB2-BD59-A6C34878D82A}">
                    <a16:rowId xmlns:a16="http://schemas.microsoft.com/office/drawing/2014/main" xmlns="" val="10002"/>
                  </a:ext>
                </a:extLst>
              </a:tr>
              <a:tr h="569550">
                <a:tc>
                  <a:txBody>
                    <a:bodyPr/>
                    <a:lstStyle/>
                    <a:p>
                      <a:pPr marL="0" marR="0" algn="l">
                        <a:lnSpc>
                          <a:spcPct val="107000"/>
                        </a:lnSpc>
                        <a:spcBef>
                          <a:spcPts val="0"/>
                        </a:spcBef>
                        <a:spcAft>
                          <a:spcPts val="0"/>
                        </a:spcAft>
                      </a:pPr>
                      <a:r>
                        <a:rPr lang="en-US" sz="1100" dirty="0">
                          <a:effectLst/>
                          <a:latin typeface="Cambria" panose="02040503050406030204" pitchFamily="18" charset="0"/>
                          <a:ea typeface="Calibri" panose="020F0502020204030204" pitchFamily="34" charset="0"/>
                          <a:cs typeface="Arial" panose="020B0604020202020204" pitchFamily="34" charset="0"/>
                        </a:rPr>
                        <a:t>Open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48518" marR="48518"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a:solidFill>
                            <a:srgbClr val="000000"/>
                          </a:solidFill>
                          <a:effectLst/>
                          <a:latin typeface="Cambria" panose="02040503050406030204" pitchFamily="18" charset="0"/>
                          <a:ea typeface="Calibri" panose="020F0502020204030204" pitchFamily="34" charset="0"/>
                          <a:cs typeface="Calibri" panose="020F0502020204030204" pitchFamily="34" charset="0"/>
                        </a:rPr>
                        <a:t>19/06/2019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8518" marR="48518"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a:solidFill>
                            <a:srgbClr val="000000"/>
                          </a:solidFill>
                          <a:effectLst/>
                          <a:latin typeface="Cambria" panose="02040503050406030204" pitchFamily="18" charset="0"/>
                          <a:ea typeface="Calibri" panose="020F0502020204030204" pitchFamily="34" charset="0"/>
                          <a:cs typeface="Calibri" panose="020F0502020204030204" pitchFamily="34" charset="0"/>
                        </a:rPr>
                        <a:t>11/07/2019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8518" marR="48518"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a:effectLst/>
                          <a:latin typeface="Cambria" panose="02040503050406030204" pitchFamily="18" charset="0"/>
                          <a:ea typeface="Calibri" panose="020F0502020204030204" pitchFamily="34" charset="0"/>
                          <a:cs typeface="Calibri" panose="020F0502020204030204" pitchFamily="34" charset="0"/>
                        </a:rPr>
                        <a:t>National Procurement Authority</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8518" marR="48518"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a:solidFill>
                            <a:srgbClr val="000000"/>
                          </a:solidFill>
                          <a:effectLst/>
                          <a:latin typeface="Cambria" panose="02040503050406030204" pitchFamily="18" charset="0"/>
                          <a:ea typeface="Calibri" panose="020F0502020204030204" pitchFamily="34" charset="0"/>
                          <a:cs typeface="Calibri" panose="020F0502020204030204" pitchFamily="34" charset="0"/>
                        </a:rPr>
                        <a:t>Goods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8518" marR="48518"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a:solidFill>
                            <a:srgbClr val="000000"/>
                          </a:solidFill>
                          <a:effectLst/>
                          <a:latin typeface="Cambria" panose="02040503050406030204" pitchFamily="18" charset="0"/>
                          <a:ea typeface="Calibri" panose="020F0502020204030204" pitchFamily="34" charset="0"/>
                          <a:cs typeface="Calibri" panose="020F0502020204030204" pitchFamily="34" charset="0"/>
                        </a:rPr>
                        <a:t>NPA/MOHP/98/G-2561/NCB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8518" marR="48518"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Procurement of 72 Items Medical Equipment for Ministry of Public Health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48518" marR="48518"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extLst>
                  <a:ext uri="{0D108BD9-81ED-4DB2-BD59-A6C34878D82A}">
                    <a16:rowId xmlns:a16="http://schemas.microsoft.com/office/drawing/2014/main" xmlns="" val="10003"/>
                  </a:ext>
                </a:extLst>
              </a:tr>
              <a:tr h="569550">
                <a:tc>
                  <a:txBody>
                    <a:bodyPr/>
                    <a:lstStyle/>
                    <a:p>
                      <a:pPr marL="0" marR="0" algn="l">
                        <a:lnSpc>
                          <a:spcPct val="107000"/>
                        </a:lnSpc>
                        <a:spcBef>
                          <a:spcPts val="0"/>
                        </a:spcBef>
                        <a:spcAft>
                          <a:spcPts val="0"/>
                        </a:spcAft>
                      </a:pPr>
                      <a:r>
                        <a:rPr lang="en-US" sz="1100" dirty="0">
                          <a:solidFill>
                            <a:srgbClr val="000000"/>
                          </a:solidFill>
                          <a:effectLst/>
                          <a:latin typeface="Cambria" panose="02040503050406030204" pitchFamily="18" charset="0"/>
                          <a:ea typeface="Calibri" panose="020F0502020204030204" pitchFamily="34" charset="0"/>
                          <a:cs typeface="Calibri" panose="020F0502020204030204" pitchFamily="34" charset="0"/>
                        </a:rPr>
                        <a:t>Open</a:t>
                      </a:r>
                      <a:endParaRPr lang="en-US" sz="1100" dirty="0">
                        <a:effectLst/>
                        <a:latin typeface="Cambria" panose="02040503050406030204" pitchFamily="18" charset="0"/>
                        <a:ea typeface="Calibri" panose="020F0502020204030204" pitchFamily="34" charset="0"/>
                        <a:cs typeface="Arial" panose="020B0604020202020204" pitchFamily="34" charset="0"/>
                      </a:endParaRPr>
                    </a:p>
                  </a:txBody>
                  <a:tcPr marL="45566" marR="45566"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dirty="0">
                          <a:solidFill>
                            <a:srgbClr val="000000"/>
                          </a:solidFill>
                          <a:effectLst/>
                          <a:latin typeface="Cambria" panose="02040503050406030204" pitchFamily="18" charset="0"/>
                          <a:ea typeface="Calibri" panose="020F0502020204030204" pitchFamily="34" charset="0"/>
                          <a:cs typeface="Calibri" panose="020F0502020204030204" pitchFamily="34" charset="0"/>
                        </a:rPr>
                        <a:t>4/07/2019</a:t>
                      </a:r>
                      <a:endParaRPr lang="en-US" sz="1100" dirty="0">
                        <a:effectLst/>
                        <a:latin typeface="Cambria" panose="02040503050406030204" pitchFamily="18" charset="0"/>
                        <a:ea typeface="Calibri" panose="020F0502020204030204" pitchFamily="34" charset="0"/>
                        <a:cs typeface="Arial" panose="020B0604020202020204" pitchFamily="34" charset="0"/>
                      </a:endParaRPr>
                    </a:p>
                  </a:txBody>
                  <a:tcPr marL="45566" marR="45566"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a:solidFill>
                            <a:srgbClr val="000000"/>
                          </a:solidFill>
                          <a:effectLst/>
                          <a:latin typeface="Cambria" panose="02040503050406030204" pitchFamily="18" charset="0"/>
                          <a:ea typeface="Calibri" panose="020F0502020204030204" pitchFamily="34" charset="0"/>
                          <a:cs typeface="Calibri" panose="020F0502020204030204" pitchFamily="34" charset="0"/>
                        </a:rPr>
                        <a:t>24/07/2019	</a:t>
                      </a:r>
                      <a:endParaRPr lang="en-US" sz="1100">
                        <a:effectLst/>
                        <a:latin typeface="Cambria" panose="02040503050406030204" pitchFamily="18" charset="0"/>
                        <a:ea typeface="Calibri" panose="020F0502020204030204" pitchFamily="34" charset="0"/>
                        <a:cs typeface="Arial" panose="020B0604020202020204" pitchFamily="34" charset="0"/>
                      </a:endParaRPr>
                    </a:p>
                  </a:txBody>
                  <a:tcPr marL="45566" marR="45566"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a:solidFill>
                            <a:srgbClr val="000000"/>
                          </a:solidFill>
                          <a:effectLst/>
                          <a:latin typeface="Cambria" panose="02040503050406030204" pitchFamily="18" charset="0"/>
                          <a:ea typeface="Calibri" panose="020F0502020204030204" pitchFamily="34" charset="0"/>
                          <a:cs typeface="Calibri" panose="020F0502020204030204" pitchFamily="34" charset="0"/>
                        </a:rPr>
                        <a:t>Ministry of Agriculture, Irrigation, and Livestock</a:t>
                      </a:r>
                      <a:endParaRPr lang="en-US" sz="1100">
                        <a:effectLst/>
                        <a:latin typeface="Cambria" panose="02040503050406030204" pitchFamily="18" charset="0"/>
                        <a:ea typeface="Calibri" panose="020F0502020204030204" pitchFamily="34" charset="0"/>
                        <a:cs typeface="Arial" panose="020B0604020202020204" pitchFamily="34" charset="0"/>
                      </a:endParaRPr>
                    </a:p>
                  </a:txBody>
                  <a:tcPr marL="45566" marR="45566"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a:solidFill>
                            <a:srgbClr val="000000"/>
                          </a:solidFill>
                          <a:effectLst/>
                          <a:latin typeface="Cambria" panose="02040503050406030204" pitchFamily="18" charset="0"/>
                          <a:ea typeface="Calibri" panose="020F0502020204030204" pitchFamily="34" charset="0"/>
                          <a:cs typeface="Calibri" panose="020F0502020204030204" pitchFamily="34" charset="0"/>
                        </a:rPr>
                        <a:t>Goods	</a:t>
                      </a:r>
                      <a:endParaRPr lang="en-US" sz="1100">
                        <a:effectLst/>
                        <a:latin typeface="Cambria" panose="02040503050406030204" pitchFamily="18" charset="0"/>
                        <a:ea typeface="Calibri" panose="020F0502020204030204" pitchFamily="34" charset="0"/>
                        <a:cs typeface="Arial" panose="020B0604020202020204" pitchFamily="34" charset="0"/>
                      </a:endParaRPr>
                    </a:p>
                  </a:txBody>
                  <a:tcPr marL="45566" marR="45566"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dirty="0">
                          <a:solidFill>
                            <a:srgbClr val="000000"/>
                          </a:solidFill>
                          <a:effectLst/>
                          <a:latin typeface="Cambria" panose="02040503050406030204" pitchFamily="18" charset="0"/>
                          <a:ea typeface="Calibri" panose="020F0502020204030204" pitchFamily="34" charset="0"/>
                          <a:cs typeface="Calibri" panose="020F0502020204030204" pitchFamily="34" charset="0"/>
                        </a:rPr>
                        <a:t>MAIL/PD/NCB/G222/98Rebid</a:t>
                      </a:r>
                      <a:endParaRPr lang="en-US" sz="1100" dirty="0">
                        <a:effectLst/>
                        <a:latin typeface="Cambria" panose="02040503050406030204" pitchFamily="18" charset="0"/>
                        <a:ea typeface="Calibri" panose="020F0502020204030204" pitchFamily="34" charset="0"/>
                        <a:cs typeface="Arial" panose="020B0604020202020204" pitchFamily="34" charset="0"/>
                      </a:endParaRPr>
                    </a:p>
                  </a:txBody>
                  <a:tcPr marL="45566" marR="45566"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Procurement of 34 items laboratory equipment and animal spice for generative cows required by directorate of livestock	</a:t>
                      </a:r>
                      <a:endParaRPr lang="en-US" sz="1100" dirty="0">
                        <a:effectLst/>
                        <a:latin typeface="Cambria" panose="02040503050406030204" pitchFamily="18" charset="0"/>
                        <a:ea typeface="Calibri" panose="020F0502020204030204" pitchFamily="34" charset="0"/>
                        <a:cs typeface="Arial" panose="020B0604020202020204" pitchFamily="34" charset="0"/>
                      </a:endParaRPr>
                    </a:p>
                  </a:txBody>
                  <a:tcPr marL="45566" marR="45566"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615236"/>
            <a:ext cx="12192000" cy="242764"/>
          </a:xfrm>
          <a:prstGeom prst="rect">
            <a:avLst/>
          </a:prstGeom>
        </p:spPr>
      </p:pic>
    </p:spTree>
    <p:extLst>
      <p:ext uri="{BB962C8B-B14F-4D97-AF65-F5344CB8AC3E}">
        <p14:creationId xmlns:p14="http://schemas.microsoft.com/office/powerpoint/2010/main" val="294172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pPr algn="ctr"/>
            <a:endParaRPr lang="en-US" dirty="0"/>
          </a:p>
        </p:txBody>
      </p:sp>
      <p:sp>
        <p:nvSpPr>
          <p:cNvPr id="3" name="Content Placeholder 2"/>
          <p:cNvSpPr>
            <a:spLocks noGrp="1"/>
          </p:cNvSpPr>
          <p:nvPr>
            <p:ph idx="1"/>
          </p:nvPr>
        </p:nvSpPr>
        <p:spPr>
          <a:xfrm>
            <a:off x="832338" y="1725857"/>
            <a:ext cx="10515600" cy="4351338"/>
          </a:xfrm>
          <a:solidFill>
            <a:schemeClr val="accent1">
              <a:lumMod val="60000"/>
              <a:lumOff val="40000"/>
            </a:schemeClr>
          </a:solidFill>
        </p:spPr>
        <p:txBody>
          <a:bodyPr/>
          <a:lstStyle/>
          <a:p>
            <a:pPr algn="ctr"/>
            <a:endParaRPr lang="en-US" dirty="0" smtClean="0"/>
          </a:p>
          <a:p>
            <a:pPr marL="0" indent="0" algn="ctr">
              <a:buNone/>
            </a:pPr>
            <a:r>
              <a:rPr lang="en-US" sz="4000" b="1" dirty="0" smtClean="0"/>
              <a:t>Thanks for your attention</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670441"/>
            <a:ext cx="12192000" cy="242764"/>
          </a:xfrm>
          <a:prstGeom prst="rect">
            <a:avLst/>
          </a:prstGeom>
        </p:spPr>
      </p:pic>
    </p:spTree>
    <p:extLst>
      <p:ext uri="{BB962C8B-B14F-4D97-AF65-F5344CB8AC3E}">
        <p14:creationId xmlns:p14="http://schemas.microsoft.com/office/powerpoint/2010/main" val="42714202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pPr algn="ctr"/>
            <a:endParaRPr lang="en-US" dirty="0"/>
          </a:p>
        </p:txBody>
      </p:sp>
      <p:sp>
        <p:nvSpPr>
          <p:cNvPr id="3" name="Content Placeholder 2"/>
          <p:cNvSpPr>
            <a:spLocks noGrp="1"/>
          </p:cNvSpPr>
          <p:nvPr>
            <p:ph idx="1"/>
          </p:nvPr>
        </p:nvSpPr>
        <p:spPr>
          <a:solidFill>
            <a:schemeClr val="accent1">
              <a:lumMod val="60000"/>
              <a:lumOff val="40000"/>
            </a:schemeClr>
          </a:solidFill>
        </p:spPr>
        <p:txBody>
          <a:bodyPr/>
          <a:lstStyle/>
          <a:p>
            <a:pPr algn="ctr"/>
            <a:endParaRPr lang="en-US" dirty="0" smtClean="0"/>
          </a:p>
          <a:p>
            <a:pPr marL="0" indent="0" algn="ctr">
              <a:buNone/>
            </a:pPr>
            <a:r>
              <a:rPr lang="en-US" sz="4000" b="1" dirty="0" smtClean="0"/>
              <a:t>Contact Information</a:t>
            </a:r>
            <a:endParaRPr lang="en-US" sz="4000" dirty="0" smtClean="0"/>
          </a:p>
          <a:p>
            <a:pPr marL="0" indent="0" algn="ctr">
              <a:buNone/>
            </a:pPr>
            <a:r>
              <a:rPr lang="en-US" sz="4000" b="1" dirty="0" smtClean="0"/>
              <a:t>Cell: 0212 296 5237</a:t>
            </a:r>
          </a:p>
          <a:p>
            <a:pPr marL="0" indent="0" algn="ctr">
              <a:buNone/>
            </a:pPr>
            <a:r>
              <a:rPr lang="en-US" sz="4000" b="1" dirty="0" smtClean="0"/>
              <a:t>Email:</a:t>
            </a:r>
            <a:r>
              <a:rPr lang="en-US" sz="4000" b="1" dirty="0">
                <a:solidFill>
                  <a:schemeClr val="accent1">
                    <a:lumMod val="60000"/>
                    <a:lumOff val="40000"/>
                  </a:schemeClr>
                </a:solidFill>
              </a:rPr>
              <a:t> </a:t>
            </a:r>
            <a:r>
              <a:rPr lang="en-US" sz="4000" b="1" dirty="0" smtClean="0"/>
              <a:t>Ca.Istanbul@moci.gov.af</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670441"/>
            <a:ext cx="12192000" cy="242764"/>
          </a:xfrm>
          <a:prstGeom prst="rect">
            <a:avLst/>
          </a:prstGeom>
        </p:spPr>
      </p:pic>
    </p:spTree>
    <p:extLst>
      <p:ext uri="{BB962C8B-B14F-4D97-AF65-F5344CB8AC3E}">
        <p14:creationId xmlns:p14="http://schemas.microsoft.com/office/powerpoint/2010/main" val="5118193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46822</TotalTime>
  <Words>1034</Words>
  <Application>Microsoft Office PowerPoint</Application>
  <PresentationFormat>Custom</PresentationFormat>
  <Paragraphs>239</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Investment Opportunities in Health Sector</vt:lpstr>
      <vt:lpstr>PowerPoint Presentation</vt:lpstr>
      <vt:lpstr>Health Statistics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USER</cp:lastModifiedBy>
  <cp:revision>572</cp:revision>
  <cp:lastPrinted>2019-07-19T10:58:12Z</cp:lastPrinted>
  <dcterms:created xsi:type="dcterms:W3CDTF">2015-03-18T09:40:03Z</dcterms:created>
  <dcterms:modified xsi:type="dcterms:W3CDTF">2019-07-19T10:59:07Z</dcterms:modified>
</cp:coreProperties>
</file>